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69" r:id="rId2"/>
    <p:sldId id="274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2" r:id="rId38"/>
    <p:sldId id="331" r:id="rId39"/>
    <p:sldId id="333" r:id="rId40"/>
    <p:sldId id="335" r:id="rId41"/>
    <p:sldId id="334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  <p:sldId id="374" r:id="rId81"/>
    <p:sldId id="375" r:id="rId82"/>
    <p:sldId id="376" r:id="rId83"/>
    <p:sldId id="377" r:id="rId84"/>
    <p:sldId id="379" r:id="rId85"/>
    <p:sldId id="378" r:id="rId86"/>
    <p:sldId id="380" r:id="rId87"/>
    <p:sldId id="381" r:id="rId88"/>
    <p:sldId id="382" r:id="rId89"/>
    <p:sldId id="383" r:id="rId90"/>
    <p:sldId id="384" r:id="rId91"/>
    <p:sldId id="385" r:id="rId92"/>
    <p:sldId id="386" r:id="rId93"/>
    <p:sldId id="387" r:id="rId94"/>
    <p:sldId id="388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396" r:id="rId103"/>
    <p:sldId id="397" r:id="rId104"/>
    <p:sldId id="398" r:id="rId105"/>
    <p:sldId id="399" r:id="rId106"/>
    <p:sldId id="400" r:id="rId107"/>
    <p:sldId id="295" r:id="rId10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1" userDrawn="1">
          <p15:clr>
            <a:srgbClr val="A4A3A4"/>
          </p15:clr>
        </p15:guide>
        <p15:guide id="4" pos="7219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D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08" y="-24"/>
      </p:cViewPr>
      <p:guideLst>
        <p:guide orient="horz" pos="2160"/>
        <p:guide pos="3840"/>
        <p:guide pos="461"/>
        <p:guide pos="7219"/>
        <p:guide orient="horz" pos="8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2A755-7502-47DC-89A2-0275E0A6FC3F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47B22-41A3-4436-8E67-11B2F2043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92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05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241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2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72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35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220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48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767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424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319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9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2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651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4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741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836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208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18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884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047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165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7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570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06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431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94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21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51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327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426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360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659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07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594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78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584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339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7467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14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336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65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6114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420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579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78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899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9864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89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459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942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578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3239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1610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45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47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78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63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27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D061E9-5F48-4115-BE48-914AC173A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1" b="14193"/>
          <a:stretch/>
        </p:blipFill>
        <p:spPr>
          <a:xfrm>
            <a:off x="1" y="0"/>
            <a:ext cx="12192000" cy="4838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C01BB0B-2D72-4E2A-960F-100DE7BC2916}"/>
              </a:ext>
            </a:extLst>
          </p:cNvPr>
          <p:cNvSpPr/>
          <p:nvPr userDrawn="1"/>
        </p:nvSpPr>
        <p:spPr>
          <a:xfrm>
            <a:off x="0" y="0"/>
            <a:ext cx="12192000" cy="48387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08FD29-E5FF-45D0-8C56-521EFCD4671E}"/>
              </a:ext>
            </a:extLst>
          </p:cNvPr>
          <p:cNvSpPr/>
          <p:nvPr userDrawn="1"/>
        </p:nvSpPr>
        <p:spPr>
          <a:xfrm>
            <a:off x="0" y="4838700"/>
            <a:ext cx="12192000" cy="114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C3528A6-1246-4663-9037-BF31F2A75F6B}"/>
              </a:ext>
            </a:extLst>
          </p:cNvPr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chemeClr val="bg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1F2E94B-D27C-4330-8328-CAB39C100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C05FFAB-3B05-4F52-80D4-2C354E2F7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EF47187-75D7-4773-B556-9B395B742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87210A5-F3AF-4C8A-B9B0-B00E7D580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BBE87A5-23D9-434A-8828-7E0C337CF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16168D8-B414-4455-B6B9-54A216B67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69C3-510F-4B02-80EB-50D23ECDE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4605F9-EE27-49D0-A5BD-3615F1DC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56B38CB-CD6D-4023-9C0F-5D83D034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FB5C94E-87D7-4812-9633-4FDDE528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BEA8C6-FDC9-4A91-B215-7F1634E53E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426B14D-5377-417E-B131-404235AC9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21E2E67-4767-4710-B288-FE3F7452D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AFF1944-1732-4878-A0A1-52C5DA9D9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F40F8D9-9750-45B2-8D64-3FFA526DE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C8A50F-62EC-4B39-ABC9-CF7F6CE56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0B32A60-420C-4441-B653-7D6FA22EC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621D548-F7BF-4BC9-B8DE-651F41B9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E949328-54B4-476A-A3AF-B9D5AF18D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65AF9DD-F60B-430A-BB2B-8B6C2568F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B37F3C97-1867-4569-8D32-97552BCB0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996A3BA-74DB-40E6-9504-C793E67B6E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0301818-0B96-40D7-9E26-4A52C9B2F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533DDDE-1AF1-4EEB-96A7-E9B1D8C53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31A20DF9-F278-4571-8C1A-CAE37BBF4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F7B51AC2-4827-40EA-84AC-6728B3548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894CDD51-6BE4-4551-AE43-0FD14ED06C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AF299180-DA2A-400C-842A-31512849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61F5DF7A-0950-43DE-803F-B38F93F3D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3772478F-E86B-4F37-A25C-BDDAD1716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771172-4598-464C-A110-FA9049BE8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6B05E880-8CF0-4250-B815-9FB152A5A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285DFCA8-8604-4ABA-A0AF-726B7B13D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DEE5BE96-9E16-48CC-BA0B-FB2C9373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ACDB6740-7292-436C-9AF5-077FEE030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095303F6-8623-4221-A8CA-EBD20C44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F364F8F8-54F4-402A-8786-427391639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A9C353D8-6BCD-4655-8F62-2B19F394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B1D646-5ABB-47DA-808A-C8C60BFB4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80CF407-A352-4E8E-BEE0-A8E91555B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0DDDCEEC-7EB5-453E-BCFC-4E7DD09BF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C8F17C-FD66-4884-906A-047726DEA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1940A159-6C23-4D19-AF47-0C35A527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74CCF06-DB17-41FB-AA61-CC6B647E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3ABB5A3-8045-4E99-B28F-2818352E8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FA0C4FC6-1891-4F50-82A3-9BDC3A95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BDCA2B7-2F40-4CBD-9332-9583AA6A3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B631E96B-EA7D-4CD5-B5CD-8201FBF25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7C830BC-D062-465B-AA1D-2BFFF9071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571C0292-D235-45E3-B75F-4E274057F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9137C0AD-4120-441A-A855-D5D05A08B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6F1B93EF-8007-47E8-BDEB-02A96195E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E9AA1D9-6F1E-4558-80DD-BEF44C6CF0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51F5D79B-7EA3-47AB-9F47-5F00F1D88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59B39735-BFBF-4B94-AA25-8F25D853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id="{8E210FBA-43BE-4D5C-BAC0-78D8712F0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1">
              <a:extLst>
                <a:ext uri="{FF2B5EF4-FFF2-40B4-BE49-F238E27FC236}">
                  <a16:creationId xmlns:a16="http://schemas.microsoft.com/office/drawing/2014/main" id="{CC344748-B180-4212-98AC-295E38063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2">
              <a:extLst>
                <a:ext uri="{FF2B5EF4-FFF2-40B4-BE49-F238E27FC236}">
                  <a16:creationId xmlns:a16="http://schemas.microsoft.com/office/drawing/2014/main" id="{92EE1DDC-74FB-4748-87A2-B1C55C096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C34D1054-2480-4D76-A9DC-CC07889656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6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0D4B2-5EB8-4566-9226-7FAC7922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BE5AEE-07F8-49DF-AD94-4819F971D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F765FD-706A-4EBB-9809-9A9B205D9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252201-A6E3-45BF-ABE0-43243CABD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30B1B9-28E4-4392-8179-3B713A9B4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46C521-B4E0-44CB-B72D-B10393CB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941805-C628-4222-BCF7-C4FF587A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5F0B3F-4D9D-4FF6-BBA8-33B18244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37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FCBE0-9B95-4C5C-88E8-C6FA1054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45D5D5-CD34-45B8-84F8-595A4229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8DC862-C219-43D5-BB04-4D79CB18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6BB1E0-EB73-4D32-BA78-7A12C51E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64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F64566-9E96-48FA-A46E-97C17B32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088989-4B78-4080-B5E0-3561AF5E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7654B0-E928-4F7F-AC26-B8119673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8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D5E89-2F62-4317-A338-14A097FF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809C7-49EA-40AF-A5E7-13DCC517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657788-C095-40BA-9247-A876BD8A5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A4776-2EA3-4160-8EAA-67DCA0D0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50EEFF-EC96-41CA-9B3C-3AE01478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2E7A2B-0A06-4BC4-9FCE-F19D4910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363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1BBDD-9D57-481D-8A8C-932337F6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4D24B6-E21A-45F4-AE66-1C675AE17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E5EB0D-2B62-4AE1-BF37-167AFB186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75A939-BA24-4217-B10F-7C0542B6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E19834-ADE8-4EB9-A4E7-A4F5ACA4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F0B584-5D9F-4123-9178-C64462F7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464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416E4-E3CC-4308-A602-DB69E560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636BA9-8DCC-430D-B8DF-BA0F83E0C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E80B94-2F72-4126-927F-02556705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248B0-0CE7-4967-AE2C-75D351E9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702A5-49C4-4D66-92AF-2C44A08B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4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F43D91-BF1F-4FA8-A5DF-1CD8DDE8A3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A19BCA-D27F-413B-8ED0-B0F4C09C8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A9E79-BB54-47E7-AC5A-AF4785CD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78EF6E-6C0C-49C8-A334-ADB09594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18F763-080A-4EAA-88AA-CC649D58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32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C6961A7-16FA-4109-86D3-EF267D85C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2" b="15294"/>
          <a:stretch/>
        </p:blipFill>
        <p:spPr>
          <a:xfrm>
            <a:off x="-63501" y="0"/>
            <a:ext cx="4255933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B73D80-151A-40BA-88B8-9944190DB71A}"/>
              </a:ext>
            </a:extLst>
          </p:cNvPr>
          <p:cNvSpPr/>
          <p:nvPr userDrawn="1"/>
        </p:nvSpPr>
        <p:spPr>
          <a:xfrm>
            <a:off x="-1" y="0"/>
            <a:ext cx="3995879" cy="68580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2404BF-E59B-4EAE-85A0-C98934AF65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691" y="-82146"/>
            <a:ext cx="3853006" cy="370059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9ACD2DF-715F-493D-9EBA-9C0409A02144}"/>
              </a:ext>
            </a:extLst>
          </p:cNvPr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BEFF685-04A3-4AC6-8C38-6B7BB95B3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E84C338-FAD5-42DF-8646-53F174B9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87D9063-E4BA-4F78-B717-810C234DF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D77EAED-6328-471E-8CC6-358FBF9C2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764D300-0161-4A66-BFA8-1C883EAD1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7F733E4-11D8-40C4-8651-249A52E86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1C244B9-CB12-489F-97E5-01093DDBB9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01D7B99-650A-44F2-8DEF-E012F50BB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CAF0E2D-783B-4AFB-9156-C2CEA8285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068E2EA-D20D-4702-AB11-276302577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428753F-7D76-432D-ABED-732A13399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3B8CBEA-EEC1-4F64-A871-D8ED8920C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6D6950D-B2B1-4A5B-9047-AAE6A0B88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8C053204-E815-4FC6-84DF-04FF7251C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B6A1576-45FC-4903-83D2-65FBFCD3D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22D4EDB-342A-489C-B948-8AE01F3CB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DD815DB-F37C-4B56-BCD1-B64915998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7FEF900-69DD-4C17-991F-CBE3B6253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086B1DC-812E-4DAB-9723-4FEDA7FFB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A288965-31EE-4629-B058-D3419E116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834D04AA-078E-4774-BE16-669D74ACA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42553CA-2EAE-496C-9865-307A3000D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7FD0682A-9BF3-48F6-AB7F-5CA064FD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D0B3835-5FB9-4703-88AB-8A59D7659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C12AA0CB-7CD7-4A07-83A4-586A2494A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EF1212B-6B34-408C-978D-48C7E070A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6486619F-0ABB-4592-9FA5-14FB3888D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09BBBA8D-C1BC-4324-A720-3458DD88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631EB2B3-FD71-4419-AF93-B695BDEA3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876C854F-57FF-4EC8-A12C-9E543633C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60ECE708-7446-40D9-8385-D72084F60A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F227B29-3187-4B75-9071-489B7B01F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411D66CA-EE86-42C5-8EE6-ECF006D4F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2EC6C59-CA11-4CE0-8A02-9721D083A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5B322D4-D5FE-4B8A-94D1-2C29787FC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5DEEE53-81E9-4A6A-BF66-B3909DA4D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D6C48A3-E8B6-44B1-8A9A-DE6CA36FD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1D2AF59-5901-4B95-9DB1-E04C15498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1D4A2A81-C044-4B59-94A4-2F2902FA2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C0FEB2-EAAA-4065-9612-421FEC54C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08976574-9FB8-4B82-AEC1-8CA1ED1440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A19FEDEA-C448-4DFD-8564-26D2BB081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AEA2812D-9E3C-4A06-BC28-7B5528485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782D01B3-6AC0-4933-9391-C14D3095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5AA0E6-1268-42F8-A977-FC73425B4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DC49D31B-EA14-4928-9FBC-0752D74CA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2E795C7C-8A00-488E-8939-17C1F7847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6C3C5272-0499-4C03-AAF6-B7ED1F5C2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B52BE853-005F-40F3-9FED-80C7E12F8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70F32C2D-EE79-4FA9-B606-6413A9F70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FE81797-CCA1-4D94-8A14-D1FCF40AC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02B05E18-C8FF-4EDE-A5AD-85E3A7B49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C6D981A8-D7C0-43A9-9F90-B022E9D406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DA5CA60-2492-417B-B7E4-AF700C530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0C514B0A-9356-4344-A310-7E5D3278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id="{DB6F953A-405E-4E74-A1B9-E7DBF4EAF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1">
              <a:extLst>
                <a:ext uri="{FF2B5EF4-FFF2-40B4-BE49-F238E27FC236}">
                  <a16:creationId xmlns:a16="http://schemas.microsoft.com/office/drawing/2014/main" id="{1EC91AE3-9A81-49B1-B0EA-25D7D09B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2">
              <a:extLst>
                <a:ext uri="{FF2B5EF4-FFF2-40B4-BE49-F238E27FC236}">
                  <a16:creationId xmlns:a16="http://schemas.microsoft.com/office/drawing/2014/main" id="{79DBD1FB-AA55-4BB6-8630-32A118BC9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809C8745-4053-488F-8BA8-894E66811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81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31F9D89-9A64-46F8-84EA-BA5AB7228F82}"/>
              </a:ext>
            </a:extLst>
          </p:cNvPr>
          <p:cNvCxnSpPr/>
          <p:nvPr userDrawn="1"/>
        </p:nvCxnSpPr>
        <p:spPr>
          <a:xfrm>
            <a:off x="-624114" y="4905830"/>
            <a:ext cx="13948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E1E078C3-0529-4DB0-A058-C0150954E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33462" r="1274" b="30750"/>
          <a:stretch/>
        </p:blipFill>
        <p:spPr>
          <a:xfrm>
            <a:off x="0" y="1847850"/>
            <a:ext cx="12192000" cy="299085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EB6B554-533A-40D6-BAC1-10892DC40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86" b="17049"/>
          <a:stretch/>
        </p:blipFill>
        <p:spPr>
          <a:xfrm>
            <a:off x="0" y="1878540"/>
            <a:ext cx="12192000" cy="2997201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0AAF3282-2D2A-45B8-B25F-732B2ECCB95B}"/>
              </a:ext>
            </a:extLst>
          </p:cNvPr>
          <p:cNvSpPr/>
          <p:nvPr userDrawn="1"/>
        </p:nvSpPr>
        <p:spPr>
          <a:xfrm>
            <a:off x="0" y="1829470"/>
            <a:ext cx="12192000" cy="3046271"/>
          </a:xfrm>
          <a:prstGeom prst="rect">
            <a:avLst/>
          </a:prstGeom>
          <a:solidFill>
            <a:schemeClr val="tx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99E7A618-E1E5-4BF2-87EC-3B01A1B7E0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0706" y="2689225"/>
            <a:ext cx="12202706" cy="1181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这里输入章节标题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A2633D3-067E-427B-AB25-55608FAEAC68}"/>
              </a:ext>
            </a:extLst>
          </p:cNvPr>
          <p:cNvGrpSpPr/>
          <p:nvPr userDrawn="1"/>
        </p:nvGrpSpPr>
        <p:grpSpPr>
          <a:xfrm>
            <a:off x="10220325" y="12874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7C952CA6-2E06-4EC2-90C1-A9CA397D1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AA352F7D-70B4-4CE0-8C3C-647939D13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9AD2999F-ABF5-43AF-92CE-CF757B16F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8833589F-57C4-41CB-9B45-66A51ACC0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A1686C2A-19B9-4963-BBD5-43793E77F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EC139CB8-E159-4396-BBA5-2039BACE1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49A9AAA5-0C07-47C0-BED4-A2EE73B97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C1FA251E-FA77-49AF-8A8A-4DCEE87DF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66BB9DF-F442-45A2-8115-27BA7D841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67D02697-B9DF-4307-9421-E6184C67E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426825B6-3252-44BA-8CEB-48806C36DA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7AD41AB4-A3CD-4950-ACA7-9EDD020C5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49FC995C-A1D2-436B-968B-CC743FA7C4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D36DB3C6-F279-4FCB-9BF8-147F30DC9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7F896E8B-D497-42FC-9631-D0EAC29DF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2BD0499D-0CCD-468D-AE6A-95F042A67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66FBCDA8-3A51-4096-B1E9-790F2B8C8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23FDC050-6EA6-44AB-9B78-56EB313A7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0F9BA32C-C23A-42F7-831E-422D8524F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2130DE20-4BE5-4095-8B87-5B31D2D3C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1EBB4EC2-3042-445C-8006-D8BE90482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03B1775C-0D89-4F5A-9D57-373EAE1CE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D05F4BAD-D15F-4916-9AE4-694966C04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73049B0C-D2E2-41EB-8F6A-B61764796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350481BF-A21E-4A1A-B36B-491E71107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34098593-A59E-4BD5-B59B-0664EE29B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13DDE1B0-212B-4DEA-9820-FB95729E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4D10138C-99A6-40F0-9B6C-8F7FFE8C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3">
              <a:extLst>
                <a:ext uri="{FF2B5EF4-FFF2-40B4-BE49-F238E27FC236}">
                  <a16:creationId xmlns:a16="http://schemas.microsoft.com/office/drawing/2014/main" id="{79B96385-29B0-4989-B098-E4FFC942E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60637D36-DAAF-4A0C-9FF7-DC9E232BC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D5030F4D-BA32-4032-910F-A4FDC7CFCF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F2C0D985-6594-43A7-B651-92E7CE01B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48B06F0A-7176-4A26-ABD9-32A955F144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51F6F352-B2E2-45E5-92B5-AC5E33CC2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9529E188-7886-49D2-B2AC-50533539B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8EF098C4-9226-4514-A7F3-A8A229519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BF9DC798-B334-4A60-ABCB-9EDED08D2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51F98645-B03C-48F5-9995-24D84D517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EEA09307-D705-440C-A30A-C128D683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F9A33572-1F69-49AC-95CC-1211B9392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01A0A6E4-AC37-4AA8-9906-11BADF516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6DDA9FC0-E470-4A8F-833B-8374A7D87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C031F336-3574-4EE6-8E52-9EF22F444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6CAC2B30-5993-46CA-AAFB-C653E644B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23D5CB65-8DA2-4B5F-B3D3-A55230A5A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F525F297-DF9B-4773-BBF7-CF7C610D7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B5E49296-A08F-41D5-BAA6-D5423C79F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6976AABA-B372-4C19-9B1E-863F0E64B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FFD1B4A3-39F2-4888-925B-2DDF92E3D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7DA4609C-E0EC-4732-95B2-99090390A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DCAA74DB-4BE5-4727-8819-6FB29E59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E20EF0B8-E844-44AA-A6D6-D3D7B3A21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5039A0A6-4EF4-47B4-95D9-B825A74CE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48C4E2D3-384E-42E0-B2E5-E69B25C73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59">
              <a:extLst>
                <a:ext uri="{FF2B5EF4-FFF2-40B4-BE49-F238E27FC236}">
                  <a16:creationId xmlns:a16="http://schemas.microsoft.com/office/drawing/2014/main" id="{A7641E9E-8B8E-4C83-800D-9D5D1CD0E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60">
              <a:extLst>
                <a:ext uri="{FF2B5EF4-FFF2-40B4-BE49-F238E27FC236}">
                  <a16:creationId xmlns:a16="http://schemas.microsoft.com/office/drawing/2014/main" id="{446D2875-6416-45BF-BB7A-D2E6F0466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61">
              <a:extLst>
                <a:ext uri="{FF2B5EF4-FFF2-40B4-BE49-F238E27FC236}">
                  <a16:creationId xmlns:a16="http://schemas.microsoft.com/office/drawing/2014/main" id="{AD30D88A-E015-4768-BC72-85AEBA8EF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62">
              <a:extLst>
                <a:ext uri="{FF2B5EF4-FFF2-40B4-BE49-F238E27FC236}">
                  <a16:creationId xmlns:a16="http://schemas.microsoft.com/office/drawing/2014/main" id="{5B5944D6-9B39-4FD1-AE0A-BDF977B06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63">
              <a:extLst>
                <a:ext uri="{FF2B5EF4-FFF2-40B4-BE49-F238E27FC236}">
                  <a16:creationId xmlns:a16="http://schemas.microsoft.com/office/drawing/2014/main" id="{7EAAF0E8-5626-48D2-B5CA-4955F33FDB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16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4C5E2D4-C896-4758-995B-2BA6E02EEA30}"/>
              </a:ext>
            </a:extLst>
          </p:cNvPr>
          <p:cNvSpPr/>
          <p:nvPr userDrawn="1"/>
        </p:nvSpPr>
        <p:spPr>
          <a:xfrm flipH="1">
            <a:off x="0" y="6594331"/>
            <a:ext cx="10719266" cy="512843"/>
          </a:xfrm>
          <a:custGeom>
            <a:avLst/>
            <a:gdLst>
              <a:gd name="connsiteX0" fmla="*/ 10719266 w 10719266"/>
              <a:gd name="connsiteY0" fmla="*/ 0 h 512843"/>
              <a:gd name="connsiteX1" fmla="*/ 0 w 10719266"/>
              <a:gd name="connsiteY1" fmla="*/ 428770 h 512843"/>
              <a:gd name="connsiteX2" fmla="*/ 10719266 w 10719266"/>
              <a:gd name="connsiteY2" fmla="*/ 512843 h 51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9266" h="512843">
                <a:moveTo>
                  <a:pt x="10719266" y="0"/>
                </a:moveTo>
                <a:lnTo>
                  <a:pt x="0" y="428770"/>
                </a:lnTo>
                <a:lnTo>
                  <a:pt x="10719266" y="512843"/>
                </a:lnTo>
                <a:close/>
              </a:path>
            </a:pathLst>
          </a:custGeom>
          <a:solidFill>
            <a:srgbClr val="9B0D1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4D50D68E-F87D-4CF0-ADC7-7B4264D1CD81}"/>
              </a:ext>
            </a:extLst>
          </p:cNvPr>
          <p:cNvSpPr/>
          <p:nvPr userDrawn="1"/>
        </p:nvSpPr>
        <p:spPr>
          <a:xfrm>
            <a:off x="-42744" y="6502400"/>
            <a:ext cx="12539544" cy="622300"/>
          </a:xfrm>
          <a:custGeom>
            <a:avLst/>
            <a:gdLst>
              <a:gd name="connsiteX0" fmla="*/ 12539544 w 12539544"/>
              <a:gd name="connsiteY0" fmla="*/ 0 h 622300"/>
              <a:gd name="connsiteX1" fmla="*/ 12466070 w 12539544"/>
              <a:gd name="connsiteY1" fmla="*/ 622300 h 622300"/>
              <a:gd name="connsiteX2" fmla="*/ 0 w 12539544"/>
              <a:gd name="connsiteY2" fmla="*/ 537800 h 622300"/>
              <a:gd name="connsiteX3" fmla="*/ 0 w 12539544"/>
              <a:gd name="connsiteY3" fmla="*/ 433492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544" h="622300">
                <a:moveTo>
                  <a:pt x="12539544" y="0"/>
                </a:moveTo>
                <a:lnTo>
                  <a:pt x="12466070" y="622300"/>
                </a:lnTo>
                <a:lnTo>
                  <a:pt x="0" y="537800"/>
                </a:lnTo>
                <a:lnTo>
                  <a:pt x="0" y="433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C13A1F2-E32D-4CE9-8A59-A6844942CFB0}"/>
              </a:ext>
            </a:extLst>
          </p:cNvPr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D5B140D5-0441-4326-B0D1-F0EFED12D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3C743BE-9E41-4E09-A0DF-BF6FECEC5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1C80472B-A3D3-4807-B615-4BF52C038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4E9BC148-7F53-4E96-8352-FBBC50397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E29F66A1-7612-460B-A14F-016072CC7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E7D57963-9CBC-41A1-87B6-089A6D6A5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F6842B8-022E-49A0-97A8-15A2B8A28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5585EEBB-84A0-4BD8-88DB-AF713132A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D3AB5279-7458-435D-8E2E-7A470174C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5DE25A4-C957-40A4-8283-00F0AAB15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1F11EF04-5058-4769-984A-3F85873CB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EAAA363D-B8D5-4210-8DC2-F99FA6275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15A4C99A-158D-4153-811C-2D9D62484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9C43FE60-192E-4560-B706-1900C6265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0DB79E2-905B-4E75-9270-CAFD96659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783950ED-CA2D-4553-8661-F741C883B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C8862D94-F330-4239-81FE-B1C3AA06F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C2EA77E4-2276-4CC6-BCB6-21BE3C982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9B8142B6-00C1-4739-8402-4D04DEE2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8DF1F074-65FB-4F9F-AB73-800F60279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FD54F40-D63A-4FBE-80F1-8955CF8C0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2FDB84E-15D6-40F7-A9F4-37DC4092C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82979B8-58AE-4913-BB0D-86F8F9A25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F5BC30C9-FAE1-4E4A-BB68-4392AA903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9B2EC1DC-DCCA-4044-895D-FEE37C8D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D279DFC1-2753-47FD-9E34-F9F027C75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3B149F22-506A-488C-9AFC-DEFE68B629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55451982-94AF-4A0F-8BC2-D2B2CEB74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33">
              <a:extLst>
                <a:ext uri="{FF2B5EF4-FFF2-40B4-BE49-F238E27FC236}">
                  <a16:creationId xmlns:a16="http://schemas.microsoft.com/office/drawing/2014/main" id="{1DCE8482-02B9-4841-AB57-EF426B6A9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CA242B51-1A9B-4C01-B31B-E8661DE2A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97911E67-5788-4800-B0FF-06380530D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688693C4-557C-4BDD-AD00-974ED4963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D65E6524-A31E-4A9A-89C7-E6DE783707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D2D9C065-882D-469A-8734-1FF7DC36C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789F8EFA-0E88-4CED-920D-3AA098E22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C1D06CA3-F02A-46B1-BB8E-BD1FC65A4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DCA31063-378A-43F0-8ED8-A681C0CB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8ACF643C-9EE0-467A-8550-EBB8C849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8948F0EE-D9DC-4C8D-9ED8-6C00ADC10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A05C7771-FDBD-43FB-AB18-A6EEC2043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496F76C8-E175-4C5B-AD50-DCD5ECDF7A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C864F9C1-C3CF-4B25-8A24-CFC984236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7D057D60-4E4E-4C80-851E-36CFACF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F9CE7757-27EB-41F2-A14E-24D1D1AF6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AB738092-0900-4D95-83FD-921DC4E08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69E05406-F8B4-465C-AF39-49BD9B765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F5D7AC6-46F6-4FC1-8A19-C13DA8CC3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62C4A24-0109-4799-A0C7-A768D641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951ED3D8-581B-42FE-A804-EF3B4785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97FA08EA-4AE5-4534-BA80-D08E497C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D961C79-066A-4CA7-88D5-413885F7A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FDD57662-861F-4FFE-8594-8590E5B3B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30C3DA01-D472-465A-A1A1-C1993CB15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71CBB9D0-BC97-4AA6-95E5-C045EF533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59">
              <a:extLst>
                <a:ext uri="{FF2B5EF4-FFF2-40B4-BE49-F238E27FC236}">
                  <a16:creationId xmlns:a16="http://schemas.microsoft.com/office/drawing/2014/main" id="{DDB3FC1E-7769-489D-B88E-AFBF5733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0">
              <a:extLst>
                <a:ext uri="{FF2B5EF4-FFF2-40B4-BE49-F238E27FC236}">
                  <a16:creationId xmlns:a16="http://schemas.microsoft.com/office/drawing/2014/main" id="{4D3F0C89-D608-47E0-850C-5A7DF2AF8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61">
              <a:extLst>
                <a:ext uri="{FF2B5EF4-FFF2-40B4-BE49-F238E27FC236}">
                  <a16:creationId xmlns:a16="http://schemas.microsoft.com/office/drawing/2014/main" id="{756F544C-295A-493E-9FD0-5AC283E72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62">
              <a:extLst>
                <a:ext uri="{FF2B5EF4-FFF2-40B4-BE49-F238E27FC236}">
                  <a16:creationId xmlns:a16="http://schemas.microsoft.com/office/drawing/2014/main" id="{D180852A-2E8F-4EA4-9A18-E99FD5A8C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63">
              <a:extLst>
                <a:ext uri="{FF2B5EF4-FFF2-40B4-BE49-F238E27FC236}">
                  <a16:creationId xmlns:a16="http://schemas.microsoft.com/office/drawing/2014/main" id="{1F3BE8F9-B1EA-4C65-8AAC-C6EDCC52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113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4C5E2D4-C896-4758-995B-2BA6E02EEA30}"/>
              </a:ext>
            </a:extLst>
          </p:cNvPr>
          <p:cNvSpPr/>
          <p:nvPr userDrawn="1"/>
        </p:nvSpPr>
        <p:spPr>
          <a:xfrm flipH="1">
            <a:off x="0" y="6594331"/>
            <a:ext cx="10719266" cy="512843"/>
          </a:xfrm>
          <a:custGeom>
            <a:avLst/>
            <a:gdLst>
              <a:gd name="connsiteX0" fmla="*/ 10719266 w 10719266"/>
              <a:gd name="connsiteY0" fmla="*/ 0 h 512843"/>
              <a:gd name="connsiteX1" fmla="*/ 0 w 10719266"/>
              <a:gd name="connsiteY1" fmla="*/ 428770 h 512843"/>
              <a:gd name="connsiteX2" fmla="*/ 10719266 w 10719266"/>
              <a:gd name="connsiteY2" fmla="*/ 512843 h 51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9266" h="512843">
                <a:moveTo>
                  <a:pt x="10719266" y="0"/>
                </a:moveTo>
                <a:lnTo>
                  <a:pt x="0" y="428770"/>
                </a:lnTo>
                <a:lnTo>
                  <a:pt x="10719266" y="512843"/>
                </a:lnTo>
                <a:close/>
              </a:path>
            </a:pathLst>
          </a:custGeom>
          <a:solidFill>
            <a:srgbClr val="9B0D1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4D50D68E-F87D-4CF0-ADC7-7B4264D1CD81}"/>
              </a:ext>
            </a:extLst>
          </p:cNvPr>
          <p:cNvSpPr/>
          <p:nvPr userDrawn="1"/>
        </p:nvSpPr>
        <p:spPr>
          <a:xfrm>
            <a:off x="-42744" y="6502400"/>
            <a:ext cx="12539544" cy="622300"/>
          </a:xfrm>
          <a:custGeom>
            <a:avLst/>
            <a:gdLst>
              <a:gd name="connsiteX0" fmla="*/ 12539544 w 12539544"/>
              <a:gd name="connsiteY0" fmla="*/ 0 h 622300"/>
              <a:gd name="connsiteX1" fmla="*/ 12466070 w 12539544"/>
              <a:gd name="connsiteY1" fmla="*/ 622300 h 622300"/>
              <a:gd name="connsiteX2" fmla="*/ 0 w 12539544"/>
              <a:gd name="connsiteY2" fmla="*/ 537800 h 622300"/>
              <a:gd name="connsiteX3" fmla="*/ 0 w 12539544"/>
              <a:gd name="connsiteY3" fmla="*/ 433492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544" h="622300">
                <a:moveTo>
                  <a:pt x="12539544" y="0"/>
                </a:moveTo>
                <a:lnTo>
                  <a:pt x="12466070" y="622300"/>
                </a:lnTo>
                <a:lnTo>
                  <a:pt x="0" y="537800"/>
                </a:lnTo>
                <a:lnTo>
                  <a:pt x="0" y="433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C13A1F2-E32D-4CE9-8A59-A6844942CFB0}"/>
              </a:ext>
            </a:extLst>
          </p:cNvPr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D5B140D5-0441-4326-B0D1-F0EFED12D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3C743BE-9E41-4E09-A0DF-BF6FECEC5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1C80472B-A3D3-4807-B615-4BF52C038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4E9BC148-7F53-4E96-8352-FBBC50397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E29F66A1-7612-460B-A14F-016072CC7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E7D57963-9CBC-41A1-87B6-089A6D6A5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F6842B8-022E-49A0-97A8-15A2B8A28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5585EEBB-84A0-4BD8-88DB-AF713132A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D3AB5279-7458-435D-8E2E-7A470174C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5DE25A4-C957-40A4-8283-00F0AAB15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1F11EF04-5058-4769-984A-3F85873CB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EAAA363D-B8D5-4210-8DC2-F99FA6275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15A4C99A-158D-4153-811C-2D9D62484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9C43FE60-192E-4560-B706-1900C6265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0DB79E2-905B-4E75-9270-CAFD96659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783950ED-CA2D-4553-8661-F741C883B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C8862D94-F330-4239-81FE-B1C3AA06F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C2EA77E4-2276-4CC6-BCB6-21BE3C982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9B8142B6-00C1-4739-8402-4D04DEE2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8DF1F074-65FB-4F9F-AB73-800F60279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FD54F40-D63A-4FBE-80F1-8955CF8C0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2FDB84E-15D6-40F7-A9F4-37DC4092C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82979B8-58AE-4913-BB0D-86F8F9A25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F5BC30C9-FAE1-4E4A-BB68-4392AA903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9B2EC1DC-DCCA-4044-895D-FEE37C8D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D279DFC1-2753-47FD-9E34-F9F027C75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3B149F22-506A-488C-9AFC-DEFE68B629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55451982-94AF-4A0F-8BC2-D2B2CEB74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33">
              <a:extLst>
                <a:ext uri="{FF2B5EF4-FFF2-40B4-BE49-F238E27FC236}">
                  <a16:creationId xmlns:a16="http://schemas.microsoft.com/office/drawing/2014/main" id="{1DCE8482-02B9-4841-AB57-EF426B6A9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CA242B51-1A9B-4C01-B31B-E8661DE2A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97911E67-5788-4800-B0FF-06380530D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688693C4-557C-4BDD-AD00-974ED4963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D65E6524-A31E-4A9A-89C7-E6DE783707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D2D9C065-882D-469A-8734-1FF7DC36C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789F8EFA-0E88-4CED-920D-3AA098E22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C1D06CA3-F02A-46B1-BB8E-BD1FC65A4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DCA31063-378A-43F0-8ED8-A681C0CB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8ACF643C-9EE0-467A-8550-EBB8C849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8948F0EE-D9DC-4C8D-9ED8-6C00ADC10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A05C7771-FDBD-43FB-AB18-A6EEC2043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496F76C8-E175-4C5B-AD50-DCD5ECDF7A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C864F9C1-C3CF-4B25-8A24-CFC984236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7D057D60-4E4E-4C80-851E-36CFACF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F9CE7757-27EB-41F2-A14E-24D1D1AF6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AB738092-0900-4D95-83FD-921DC4E08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69E05406-F8B4-465C-AF39-49BD9B765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F5D7AC6-46F6-4FC1-8A19-C13DA8CC3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62C4A24-0109-4799-A0C7-A768D641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951ED3D8-581B-42FE-A804-EF3B4785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97FA08EA-4AE5-4534-BA80-D08E497C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D961C79-066A-4CA7-88D5-413885F7A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FDD57662-861F-4FFE-8594-8590E5B3B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30C3DA01-D472-465A-A1A1-C1993CB15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71CBB9D0-BC97-4AA6-95E5-C045EF533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59">
              <a:extLst>
                <a:ext uri="{FF2B5EF4-FFF2-40B4-BE49-F238E27FC236}">
                  <a16:creationId xmlns:a16="http://schemas.microsoft.com/office/drawing/2014/main" id="{DDB3FC1E-7769-489D-B88E-AFBF5733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0">
              <a:extLst>
                <a:ext uri="{FF2B5EF4-FFF2-40B4-BE49-F238E27FC236}">
                  <a16:creationId xmlns:a16="http://schemas.microsoft.com/office/drawing/2014/main" id="{4D3F0C89-D608-47E0-850C-5A7DF2AF8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61">
              <a:extLst>
                <a:ext uri="{FF2B5EF4-FFF2-40B4-BE49-F238E27FC236}">
                  <a16:creationId xmlns:a16="http://schemas.microsoft.com/office/drawing/2014/main" id="{756F544C-295A-493E-9FD0-5AC283E72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62">
              <a:extLst>
                <a:ext uri="{FF2B5EF4-FFF2-40B4-BE49-F238E27FC236}">
                  <a16:creationId xmlns:a16="http://schemas.microsoft.com/office/drawing/2014/main" id="{D180852A-2E8F-4EA4-9A18-E99FD5A8C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63">
              <a:extLst>
                <a:ext uri="{FF2B5EF4-FFF2-40B4-BE49-F238E27FC236}">
                  <a16:creationId xmlns:a16="http://schemas.microsoft.com/office/drawing/2014/main" id="{1F3BE8F9-B1EA-4C65-8AAC-C6EDCC52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56ACFEBB-F801-4F85-AB7B-884464C54E41}"/>
              </a:ext>
            </a:extLst>
          </p:cNvPr>
          <p:cNvSpPr/>
          <p:nvPr userDrawn="1"/>
        </p:nvSpPr>
        <p:spPr>
          <a:xfrm>
            <a:off x="482600" y="1638109"/>
            <a:ext cx="7366000" cy="38891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1ECC2C76-190F-4A87-973F-505F1BFE88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48600" y="1637847"/>
            <a:ext cx="3733800" cy="3889170"/>
          </a:xfrm>
          <a:custGeom>
            <a:avLst/>
            <a:gdLst>
              <a:gd name="connsiteX0" fmla="*/ 0 w 3733800"/>
              <a:gd name="connsiteY0" fmla="*/ 0 h 3889170"/>
              <a:gd name="connsiteX1" fmla="*/ 3733800 w 3733800"/>
              <a:gd name="connsiteY1" fmla="*/ 0 h 3889170"/>
              <a:gd name="connsiteX2" fmla="*/ 3733800 w 3733800"/>
              <a:gd name="connsiteY2" fmla="*/ 3889170 h 3889170"/>
              <a:gd name="connsiteX3" fmla="*/ 0 w 3733800"/>
              <a:gd name="connsiteY3" fmla="*/ 3889170 h 38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3889170">
                <a:moveTo>
                  <a:pt x="0" y="0"/>
                </a:moveTo>
                <a:lnTo>
                  <a:pt x="3733800" y="0"/>
                </a:lnTo>
                <a:lnTo>
                  <a:pt x="3733800" y="3889170"/>
                </a:lnTo>
                <a:lnTo>
                  <a:pt x="0" y="38891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1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4C5E2D4-C896-4758-995B-2BA6E02EEA30}"/>
              </a:ext>
            </a:extLst>
          </p:cNvPr>
          <p:cNvSpPr/>
          <p:nvPr userDrawn="1"/>
        </p:nvSpPr>
        <p:spPr>
          <a:xfrm flipH="1">
            <a:off x="0" y="6594331"/>
            <a:ext cx="10719266" cy="512843"/>
          </a:xfrm>
          <a:custGeom>
            <a:avLst/>
            <a:gdLst>
              <a:gd name="connsiteX0" fmla="*/ 10719266 w 10719266"/>
              <a:gd name="connsiteY0" fmla="*/ 0 h 512843"/>
              <a:gd name="connsiteX1" fmla="*/ 0 w 10719266"/>
              <a:gd name="connsiteY1" fmla="*/ 428770 h 512843"/>
              <a:gd name="connsiteX2" fmla="*/ 10719266 w 10719266"/>
              <a:gd name="connsiteY2" fmla="*/ 512843 h 51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9266" h="512843">
                <a:moveTo>
                  <a:pt x="10719266" y="0"/>
                </a:moveTo>
                <a:lnTo>
                  <a:pt x="0" y="428770"/>
                </a:lnTo>
                <a:lnTo>
                  <a:pt x="10719266" y="512843"/>
                </a:lnTo>
                <a:close/>
              </a:path>
            </a:pathLst>
          </a:custGeom>
          <a:solidFill>
            <a:srgbClr val="9B0D1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4D50D68E-F87D-4CF0-ADC7-7B4264D1CD81}"/>
              </a:ext>
            </a:extLst>
          </p:cNvPr>
          <p:cNvSpPr/>
          <p:nvPr userDrawn="1"/>
        </p:nvSpPr>
        <p:spPr>
          <a:xfrm>
            <a:off x="-42744" y="6502400"/>
            <a:ext cx="12539544" cy="622300"/>
          </a:xfrm>
          <a:custGeom>
            <a:avLst/>
            <a:gdLst>
              <a:gd name="connsiteX0" fmla="*/ 12539544 w 12539544"/>
              <a:gd name="connsiteY0" fmla="*/ 0 h 622300"/>
              <a:gd name="connsiteX1" fmla="*/ 12466070 w 12539544"/>
              <a:gd name="connsiteY1" fmla="*/ 622300 h 622300"/>
              <a:gd name="connsiteX2" fmla="*/ 0 w 12539544"/>
              <a:gd name="connsiteY2" fmla="*/ 537800 h 622300"/>
              <a:gd name="connsiteX3" fmla="*/ 0 w 12539544"/>
              <a:gd name="connsiteY3" fmla="*/ 433492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544" h="622300">
                <a:moveTo>
                  <a:pt x="12539544" y="0"/>
                </a:moveTo>
                <a:lnTo>
                  <a:pt x="12466070" y="622300"/>
                </a:lnTo>
                <a:lnTo>
                  <a:pt x="0" y="537800"/>
                </a:lnTo>
                <a:lnTo>
                  <a:pt x="0" y="433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文本占位符 2">
            <a:extLst>
              <a:ext uri="{FF2B5EF4-FFF2-40B4-BE49-F238E27FC236}">
                <a16:creationId xmlns:a16="http://schemas.microsoft.com/office/drawing/2014/main" id="{3BD13645-7C9C-45CD-990C-83884253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659999"/>
            <a:ext cx="12192000" cy="441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7FD5489-9E2B-4737-A0F1-D852CEB468D5}"/>
              </a:ext>
            </a:extLst>
          </p:cNvPr>
          <p:cNvCxnSpPr/>
          <p:nvPr userDrawn="1"/>
        </p:nvCxnSpPr>
        <p:spPr>
          <a:xfrm>
            <a:off x="5530850" y="1233817"/>
            <a:ext cx="11303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2AF8041-D5FF-454D-A296-B756DF78F639}"/>
              </a:ext>
            </a:extLst>
          </p:cNvPr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1F9C2756-6CEF-40EF-A225-49E22CCCB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D046855D-BA47-4754-8125-ECDC8166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7778AC71-0419-4599-9425-F427F4E91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45C186D1-E6E8-4B11-A0AA-9571E8A17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88307AAB-76AE-4CC0-9C27-6104AC44E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05A8D468-6AD9-457D-8892-24DA14A81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7744E3C-EDB7-4159-AAC2-7654C5110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47D03106-4815-4106-AA69-648FFDB3F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9CB3844F-768A-4016-8CD0-0DA67A8A6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8FCEFAE1-0291-4D18-90EF-9FA192E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A4C9AFC4-9BBF-4DFF-AF12-59AF05347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F4A9355-08D0-4279-BDD5-2AA41236B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82D9C2C4-199E-46DE-A6A1-860C32476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59DB725E-17A5-4007-ACCB-A36C1932C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CD73CD8-FC7A-444A-80A8-1C1BB861C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59FE92C4-CB87-4945-9F93-F28DB373C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17DB123C-B5EE-478A-B4BC-C78FB4E59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E1F7A93-96A8-4F79-8127-45ECBE388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1888827-3171-43A1-B148-2591E95C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5E55F53-5407-43AD-8905-EB9799A6D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E314621F-4AE2-4AD5-BB92-DA0BC6150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035B84B6-59E9-4F16-B56C-9A3C6601A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D515D738-7753-4A88-86C8-D67A53EC6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FCFEA4F7-969F-4411-A651-EDF494BE1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78786A7B-0E0D-4210-86B4-EBECEB331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74C14A2-8C78-49FA-B77E-0DF1ADDC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528E6621-EFA5-4995-B385-13BD448DA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BC5D75B3-91CD-411C-AF39-1CCE46C8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ED2E2C61-4A1C-46D2-AABD-24A539988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5C44F54A-08E2-4EA3-8ACD-20BB95C41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C1382E1-EDA0-4E32-AEC3-EB2C019208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9D9A0B55-4BBF-4DDD-8BF1-6A7BE939E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4B1806E-0F5A-46B1-8A1B-EC54C2C5D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FD0A4B18-BBB7-41A3-9FAD-E4BFB6D55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499F580-C8D2-46C5-AC92-CC7AFB72B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C617F7A-9FE5-4D1A-8673-C6776F90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A1BB4046-4BC6-4F43-99B3-7454887E7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EEF37AB-32DA-4859-90CB-184D67E1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51641853-7059-4A6A-9670-51CD37AE6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A305270-4255-497A-8098-14B30947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0B95159-FEC2-4976-8F7F-B5D2009E7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66E8FE0-3F53-4B84-A02A-671F1D011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85576BF2-31AF-4ADE-ADA5-369FB3CBB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2873F21-22DC-4EE7-A9DF-D53938B3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9CCC264-0E4F-4DF5-86F3-0B171024F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54CEFD1-5F4E-4527-B5DC-381D67134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3F30AAE2-362F-46E2-A6C1-35BD3A7D3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B725EE18-5D7E-4829-A555-91C65B9EF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0FDE631-104F-4E44-B430-57723F036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7991EFF-0831-4E85-92FF-5EFE35EE5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A0720092-0E28-458C-8933-2683F90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D4B6A890-E6E2-4359-8E82-EB2D828DF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003579C2-7198-4A5D-8EA7-72A010BC4F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85967DF-3887-41C8-894A-FE0828799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4FAC1C6-71E6-4F87-A9FC-380FCEA01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219E8EEC-715D-4AC1-A459-13B82011B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1D4C408-1A9D-4E84-BB93-288F7E973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EA068BA-33CF-401D-92D0-DD6D9C413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63">
              <a:extLst>
                <a:ext uri="{FF2B5EF4-FFF2-40B4-BE49-F238E27FC236}">
                  <a16:creationId xmlns:a16="http://schemas.microsoft.com/office/drawing/2014/main" id="{7C70CA28-51E3-42B0-BB64-7FD564373E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5940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E3F68AF8-F99F-4DE7-9D66-9103E8ABB422}"/>
              </a:ext>
            </a:extLst>
          </p:cNvPr>
          <p:cNvSpPr/>
          <p:nvPr userDrawn="1"/>
        </p:nvSpPr>
        <p:spPr>
          <a:xfrm>
            <a:off x="0" y="6667501"/>
            <a:ext cx="12192000" cy="190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F124F72-D54F-4A02-905D-48B0B7B92F5F}"/>
              </a:ext>
            </a:extLst>
          </p:cNvPr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68232908-2D4D-4CBD-AF6A-ADE1F09F6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3198C25-A858-4166-B953-B41B935D1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1FF6487E-1D26-4D9C-81D1-4F07EA25D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CAD3E54-896D-468C-A793-FC48FA9DA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8EFCA708-0915-4D53-BF22-9F623A96D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33A20FC6-E9C8-4A54-AFA8-9A2C42D43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1E90C31-941D-469C-9EA0-6EFCA56A8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DE08B87B-E045-4BBB-8A7D-5F1E21EB8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C8789646-FC1B-44D8-AD66-AAFD59702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5CDC42E2-014D-4F9D-9283-EE044D3D0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8131C033-0032-403E-B106-BF96EFDDC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ED22C0B8-C822-4F47-923A-71A221989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6346CA-0D56-4BC7-8592-526F1DD6B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3B3B5D1-1361-4A60-A75E-D4E7A57A1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8273BB24-E3D2-4743-B45F-11AD9ADE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37B1D9BE-5F10-4D02-A50B-B234A42BD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AE8AA649-1067-45CC-957E-52C97D5C0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40934B54-E52A-48A1-AEB9-0A17AB210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7741C653-8971-421E-B1D1-4B33573A5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2550E9A2-EDE6-4D0C-B9B8-69020AC03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EBF9C735-87CB-4258-9B9F-4343F65A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62AF464-DE3A-4CA8-BE48-FB685FB33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1A156EA-C1F5-4A12-9BD9-3A49D4C1D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23DC0BC-7783-4006-B341-167C6EB3E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D96B3469-E058-4166-93B0-F7A561AF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A979D887-5076-4B4D-9BA4-C80BD54A2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2CDFC630-9367-443D-8FC6-6B1BBF5378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68ABD3F1-A29B-4125-A57F-F0F76EA24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DC6CE4BF-46A9-4016-86E1-05955970C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FE29FE02-39C7-425F-BEDF-86CBD7D51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743BC21B-BAF5-4C53-9C91-EB50D63F7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8269D59D-23A3-4934-AEAD-8DB188A30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1CDC088A-4B4F-4DD0-8C69-E823B3F8F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69832C87-E16F-4F22-BC24-501EA070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59EDAEDA-1B55-4750-9FF7-7711DAA8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109C9714-3991-4BAB-A096-AFEAF2514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9A5F1FC0-DB51-4078-B4DC-33182FFA8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0DAA3B8-D97C-41FA-842A-A6F459951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E0D6A2D0-337F-4F23-BAE9-01DB33708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04EA4C2A-D947-43E5-9DD6-66E0C5388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3FF3DEC-E187-4073-80C3-830298C23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C52BD61C-AA2D-4AE0-B078-89B23818A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E68588EB-FF50-4826-A948-7A9B4C94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71409BE-EC97-4BD5-B6C2-AF7925993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A0EFFD40-9184-403D-943E-F9A58A2A7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6482815-83D4-4D1C-BAC1-D72510A25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CCCC41B7-3D8B-421D-9AC1-F75683636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5EDF88-B00D-4ED9-B879-471611435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726C114D-8640-4C4F-8AA1-091201FE7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2D80D146-2DD6-4F1E-927D-7165FFB9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14093B7-B28B-4FBE-9D59-0536A7E1E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0A81496-5C18-4F1F-86BF-24FD5E2E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99FB1692-6CC4-42AB-B821-0355052F5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398F7AF1-A20A-40AE-B1A2-A597A984D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ECF749EA-9CE1-4B0D-95CE-A6AB0208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85B35EDA-5FF5-424A-81F7-153B68A8D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02A2A92-A49D-4B9A-AD37-A2FF943EF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F0E430D9-4D1E-4920-B56E-F69948CD3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63">
              <a:extLst>
                <a:ext uri="{FF2B5EF4-FFF2-40B4-BE49-F238E27FC236}">
                  <a16:creationId xmlns:a16="http://schemas.microsoft.com/office/drawing/2014/main" id="{8E2BECF2-6696-4944-8BCD-2CA293F1F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41F61D6-8CE6-420F-ADB5-8A7F3E86C70B}"/>
              </a:ext>
            </a:extLst>
          </p:cNvPr>
          <p:cNvCxnSpPr/>
          <p:nvPr userDrawn="1"/>
        </p:nvCxnSpPr>
        <p:spPr>
          <a:xfrm>
            <a:off x="-825500" y="6629400"/>
            <a:ext cx="13385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40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E3F68AF8-F99F-4DE7-9D66-9103E8ABB422}"/>
              </a:ext>
            </a:extLst>
          </p:cNvPr>
          <p:cNvSpPr/>
          <p:nvPr userDrawn="1"/>
        </p:nvSpPr>
        <p:spPr>
          <a:xfrm>
            <a:off x="0" y="6604001"/>
            <a:ext cx="12192000" cy="25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DA5BFEA-EFB7-4841-97F1-6EE489223EE2}"/>
              </a:ext>
            </a:extLst>
          </p:cNvPr>
          <p:cNvGrpSpPr/>
          <p:nvPr userDrawn="1"/>
        </p:nvGrpSpPr>
        <p:grpSpPr>
          <a:xfrm>
            <a:off x="242426" y="663990"/>
            <a:ext cx="434926" cy="434926"/>
            <a:chOff x="226124" y="563587"/>
            <a:chExt cx="434926" cy="434926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3A02331E-D503-4223-9DD1-93E7AED3FDC0}"/>
                </a:ext>
              </a:extLst>
            </p:cNvPr>
            <p:cNvSpPr/>
            <p:nvPr/>
          </p:nvSpPr>
          <p:spPr bwMode="auto">
            <a:xfrm>
              <a:off x="226124" y="563587"/>
              <a:ext cx="434926" cy="4349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solidFill>
                  <a:srgbClr val="013A73"/>
                </a:solidFill>
              </a:endParaRPr>
            </a:p>
          </p:txBody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2F68A857-DB8D-49F8-B696-84346B64E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312" y="713677"/>
              <a:ext cx="316550" cy="192863"/>
            </a:xfrm>
            <a:custGeom>
              <a:avLst/>
              <a:gdLst>
                <a:gd name="T0" fmla="*/ 0 w 353"/>
                <a:gd name="T1" fmla="*/ 0 h 214"/>
                <a:gd name="T2" fmla="*/ 340 w 353"/>
                <a:gd name="T3" fmla="*/ 0 h 214"/>
                <a:gd name="T4" fmla="*/ 340 w 353"/>
                <a:gd name="T5" fmla="*/ 14 h 214"/>
                <a:gd name="T6" fmla="*/ 340 w 353"/>
                <a:gd name="T7" fmla="*/ 41 h 214"/>
                <a:gd name="T8" fmla="*/ 340 w 353"/>
                <a:gd name="T9" fmla="*/ 115 h 214"/>
                <a:gd name="T10" fmla="*/ 349 w 353"/>
                <a:gd name="T11" fmla="*/ 130 h 214"/>
                <a:gd name="T12" fmla="*/ 344 w 353"/>
                <a:gd name="T13" fmla="*/ 142 h 214"/>
                <a:gd name="T14" fmla="*/ 353 w 353"/>
                <a:gd name="T15" fmla="*/ 198 h 214"/>
                <a:gd name="T16" fmla="*/ 329 w 353"/>
                <a:gd name="T17" fmla="*/ 198 h 214"/>
                <a:gd name="T18" fmla="*/ 325 w 353"/>
                <a:gd name="T19" fmla="*/ 177 h 214"/>
                <a:gd name="T20" fmla="*/ 319 w 353"/>
                <a:gd name="T21" fmla="*/ 198 h 214"/>
                <a:gd name="T22" fmla="*/ 313 w 353"/>
                <a:gd name="T23" fmla="*/ 198 h 214"/>
                <a:gd name="T24" fmla="*/ 321 w 353"/>
                <a:gd name="T25" fmla="*/ 142 h 214"/>
                <a:gd name="T26" fmla="*/ 316 w 353"/>
                <a:gd name="T27" fmla="*/ 130 h 214"/>
                <a:gd name="T28" fmla="*/ 325 w 353"/>
                <a:gd name="T29" fmla="*/ 115 h 214"/>
                <a:gd name="T30" fmla="*/ 325 w 353"/>
                <a:gd name="T31" fmla="*/ 41 h 214"/>
                <a:gd name="T32" fmla="*/ 0 w 353"/>
                <a:gd name="T33" fmla="*/ 41 h 214"/>
                <a:gd name="T34" fmla="*/ 0 w 353"/>
                <a:gd name="T35" fmla="*/ 0 h 214"/>
                <a:gd name="T36" fmla="*/ 49 w 353"/>
                <a:gd name="T37" fmla="*/ 66 h 214"/>
                <a:gd name="T38" fmla="*/ 48 w 353"/>
                <a:gd name="T39" fmla="*/ 180 h 214"/>
                <a:gd name="T40" fmla="*/ 175 w 353"/>
                <a:gd name="T41" fmla="*/ 214 h 214"/>
                <a:gd name="T42" fmla="*/ 299 w 353"/>
                <a:gd name="T43" fmla="*/ 180 h 214"/>
                <a:gd name="T44" fmla="*/ 299 w 353"/>
                <a:gd name="T45" fmla="*/ 66 h 214"/>
                <a:gd name="T46" fmla="*/ 49 w 353"/>
                <a:gd name="T47" fmla="*/ 6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214">
                  <a:moveTo>
                    <a:pt x="0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40" y="41"/>
                    <a:pt x="340" y="41"/>
                    <a:pt x="340" y="41"/>
                  </a:cubicBezTo>
                  <a:cubicBezTo>
                    <a:pt x="340" y="115"/>
                    <a:pt x="340" y="115"/>
                    <a:pt x="340" y="115"/>
                  </a:cubicBezTo>
                  <a:cubicBezTo>
                    <a:pt x="345" y="118"/>
                    <a:pt x="349" y="123"/>
                    <a:pt x="349" y="130"/>
                  </a:cubicBezTo>
                  <a:cubicBezTo>
                    <a:pt x="349" y="135"/>
                    <a:pt x="347" y="139"/>
                    <a:pt x="344" y="142"/>
                  </a:cubicBezTo>
                  <a:cubicBezTo>
                    <a:pt x="353" y="198"/>
                    <a:pt x="353" y="198"/>
                    <a:pt x="353" y="198"/>
                  </a:cubicBezTo>
                  <a:cubicBezTo>
                    <a:pt x="329" y="198"/>
                    <a:pt x="329" y="198"/>
                    <a:pt x="329" y="198"/>
                  </a:cubicBezTo>
                  <a:cubicBezTo>
                    <a:pt x="325" y="177"/>
                    <a:pt x="325" y="177"/>
                    <a:pt x="325" y="177"/>
                  </a:cubicBezTo>
                  <a:cubicBezTo>
                    <a:pt x="319" y="198"/>
                    <a:pt x="319" y="198"/>
                    <a:pt x="319" y="198"/>
                  </a:cubicBezTo>
                  <a:cubicBezTo>
                    <a:pt x="313" y="198"/>
                    <a:pt x="313" y="198"/>
                    <a:pt x="313" y="198"/>
                  </a:cubicBezTo>
                  <a:cubicBezTo>
                    <a:pt x="321" y="142"/>
                    <a:pt x="321" y="142"/>
                    <a:pt x="321" y="142"/>
                  </a:cubicBezTo>
                  <a:cubicBezTo>
                    <a:pt x="318" y="139"/>
                    <a:pt x="316" y="135"/>
                    <a:pt x="316" y="130"/>
                  </a:cubicBezTo>
                  <a:cubicBezTo>
                    <a:pt x="316" y="123"/>
                    <a:pt x="320" y="118"/>
                    <a:pt x="325" y="115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9" y="66"/>
                  </a:moveTo>
                  <a:cubicBezTo>
                    <a:pt x="48" y="180"/>
                    <a:pt x="48" y="180"/>
                    <a:pt x="48" y="180"/>
                  </a:cubicBezTo>
                  <a:cubicBezTo>
                    <a:pt x="98" y="179"/>
                    <a:pt x="138" y="194"/>
                    <a:pt x="175" y="214"/>
                  </a:cubicBezTo>
                  <a:cubicBezTo>
                    <a:pt x="206" y="191"/>
                    <a:pt x="246" y="178"/>
                    <a:pt x="299" y="180"/>
                  </a:cubicBezTo>
                  <a:cubicBezTo>
                    <a:pt x="299" y="142"/>
                    <a:pt x="299" y="104"/>
                    <a:pt x="299" y="66"/>
                  </a:cubicBezTo>
                  <a:lnTo>
                    <a:pt x="49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C7A8CE-7FC2-4F62-AF23-FB6918C5F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9712" y="657333"/>
            <a:ext cx="8656269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3" name="文本占位符 2">
            <a:extLst>
              <a:ext uri="{FF2B5EF4-FFF2-40B4-BE49-F238E27FC236}">
                <a16:creationId xmlns:a16="http://schemas.microsoft.com/office/drawing/2014/main" id="{7578F385-10BB-45DE-89F6-A7277CE3A0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712" y="1203433"/>
            <a:ext cx="8656269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6B81CA8-1C3E-4AB6-A697-F4FBA405A025}"/>
              </a:ext>
            </a:extLst>
          </p:cNvPr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AC6C6A67-4EEF-47CC-9B53-B082F94BF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4D7984F3-0EE9-4A62-8682-1847B9DE4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EBE2B333-933E-4CD2-8DA5-89000835F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4E2F78ED-F9F9-4D41-90DC-543FF8584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EF491178-9893-4BB8-AF53-C48F9364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64A7EF07-DA03-495C-96D8-90679729DE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98C55637-6271-4D23-9B78-1F1C66255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10FCB7F4-4AC4-4A47-B331-8038E75F1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D5D3D34E-B802-436D-BD8E-EE98DFBD1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99A914BF-C3E6-4065-8F78-B1B012145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62A24816-6330-4AD2-A171-772C33D32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E0EDEB6B-8B03-4796-BFD5-0C7A11E15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17654F08-020E-4414-941F-9DB9B7573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55821BD-2328-4F31-90E9-13E16D55C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C14CBF0F-B390-4CE3-B92D-6A914502A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0D96661E-8ABC-4E30-8D0D-823D18D2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34D085B4-5091-44C8-940C-41BC7C9E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9A794CFD-95C5-47A2-8678-F61ED541F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71E10713-0CDE-461F-A3CB-D3202CD8E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4">
              <a:extLst>
                <a:ext uri="{FF2B5EF4-FFF2-40B4-BE49-F238E27FC236}">
                  <a16:creationId xmlns:a16="http://schemas.microsoft.com/office/drawing/2014/main" id="{4664B130-C6A7-4108-8740-43A95B63D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5">
              <a:extLst>
                <a:ext uri="{FF2B5EF4-FFF2-40B4-BE49-F238E27FC236}">
                  <a16:creationId xmlns:a16="http://schemas.microsoft.com/office/drawing/2014/main" id="{B6F21A6E-FD8A-43B6-9252-8EE5C20D0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6">
              <a:extLst>
                <a:ext uri="{FF2B5EF4-FFF2-40B4-BE49-F238E27FC236}">
                  <a16:creationId xmlns:a16="http://schemas.microsoft.com/office/drawing/2014/main" id="{66D4EB5D-2490-477A-99FD-0232F4A2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7">
              <a:extLst>
                <a:ext uri="{FF2B5EF4-FFF2-40B4-BE49-F238E27FC236}">
                  <a16:creationId xmlns:a16="http://schemas.microsoft.com/office/drawing/2014/main" id="{30D6F86D-E356-49B8-BB13-AF8D3A389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8">
              <a:extLst>
                <a:ext uri="{FF2B5EF4-FFF2-40B4-BE49-F238E27FC236}">
                  <a16:creationId xmlns:a16="http://schemas.microsoft.com/office/drawing/2014/main" id="{90E59E41-2EAD-4C7B-847F-144982F0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D35BF5D2-0A8A-49A9-8DF2-705E0178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0">
              <a:extLst>
                <a:ext uri="{FF2B5EF4-FFF2-40B4-BE49-F238E27FC236}">
                  <a16:creationId xmlns:a16="http://schemas.microsoft.com/office/drawing/2014/main" id="{E1BCF1FE-1626-44F9-AD9A-2D6DEDF51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1">
              <a:extLst>
                <a:ext uri="{FF2B5EF4-FFF2-40B4-BE49-F238E27FC236}">
                  <a16:creationId xmlns:a16="http://schemas.microsoft.com/office/drawing/2014/main" id="{1B25FC10-0141-4BFF-8C26-D54651ECA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2">
              <a:extLst>
                <a:ext uri="{FF2B5EF4-FFF2-40B4-BE49-F238E27FC236}">
                  <a16:creationId xmlns:a16="http://schemas.microsoft.com/office/drawing/2014/main" id="{59D42D68-C176-4F22-B956-DA1DB20DF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3">
              <a:extLst>
                <a:ext uri="{FF2B5EF4-FFF2-40B4-BE49-F238E27FC236}">
                  <a16:creationId xmlns:a16="http://schemas.microsoft.com/office/drawing/2014/main" id="{1C42145E-BA8E-4EB5-90B3-8BC326AE8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62D5B2EC-C162-4DF3-8E55-97535BD71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A3AD742C-2F80-4D13-8FAA-AAF5029B1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D76A59A0-9661-45B4-A59E-67BB4CF1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B4821DAB-1B60-4230-BE63-407AC5FAD7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C5AC0E9E-BB12-4161-8D0A-4A8595A7E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B378D1AC-E074-42FD-B1D0-713DE3720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C5DA82ED-3ECD-4FA4-9F4C-6545C0A2B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3625F474-44A0-4CC0-81F6-5C788F3EC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5A431C0-2598-4F4C-A961-E209A1670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A37ED1E3-C823-4F16-ABC1-A7BDE5464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F96E572C-4E18-4249-9487-3F26AA2AF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57A16712-7B4E-451A-9B45-A1E911342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908305C9-E2C2-42A3-B5CC-5E79D350C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FAB566F3-6EAA-4D56-BC65-4DE082604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5FB0C4D2-ACFA-4FEC-B819-77E7BA63C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FBF8DABA-5B43-46B8-9E57-F66E2CE49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45AF494C-8A70-4A9B-9AC4-3BB7908AC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2BBD13E6-4E76-41A3-9A1A-C1874D958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EDEAE-C20B-43D9-AAD6-778053296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8E25A2F3-4FE6-4585-AE9B-8A2F8D0B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AA0AC95D-F55C-4682-AC54-B737EC99E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2FFD9BE1-D3DC-472D-A0BE-D85DA3E05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749F8669-20EB-4F05-94AE-0643CC642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03CBDA45-9C8E-40D4-B5F2-E2E3D1B4C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E109D5DD-0A47-4CB5-9167-8FA2B5407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A22AE4D6-9012-4077-A81B-62F37DEF9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AA01EA6A-C359-430C-A2D0-726100F30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EF645377-A4F1-4F33-AA3B-07DE0F08C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9F79818C-4436-4887-8042-1789E3859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63">
              <a:extLst>
                <a:ext uri="{FF2B5EF4-FFF2-40B4-BE49-F238E27FC236}">
                  <a16:creationId xmlns:a16="http://schemas.microsoft.com/office/drawing/2014/main" id="{247C9001-A4F7-47FB-9716-C717D9CBB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10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F71CD-B2A5-48B8-A5D8-BA8BACC5F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59C54-DC41-4B74-A2F8-7D251DFFE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C6E34D-DEC9-4B69-B5A8-8D485DA10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6A4B35-FF9B-45BF-A693-9630C87D9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DEBBC0-6F92-4E88-87CF-29FB3E6C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11C3B8-C895-4B46-9F4F-29FD1244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59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8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64" r:id="rId5"/>
    <p:sldLayoutId id="2147483662" r:id="rId6"/>
    <p:sldLayoutId id="2147483660" r:id="rId7"/>
    <p:sldLayoutId id="214748366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af6416c0@xxx.xxx.xxx.xxx:TCP_PORT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af6416c0@xxx.xxx.xxx.xxx:TCP_PORT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F66BC1-B0D4-4498-9704-04A67CAEBEAA}"/>
              </a:ext>
            </a:extLst>
          </p:cNvPr>
          <p:cNvSpPr txBox="1"/>
          <p:nvPr/>
        </p:nvSpPr>
        <p:spPr>
          <a:xfrm>
            <a:off x="854868" y="1002128"/>
            <a:ext cx="109076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</a:t>
            </a:r>
            <a:endParaRPr lang="en-US" altLang="zh-CN" sz="7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以太坊开发</a:t>
            </a:r>
            <a:endParaRPr lang="en-US" altLang="zh-CN" sz="7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151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8.1.3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启动私有网络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886" y="1019118"/>
            <a:ext cx="10958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启动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命令：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--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datadir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.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etherum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privatenet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 --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networkid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786</a:t>
            </a:r>
          </a:p>
          <a:p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输出结果：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6" y="2581219"/>
            <a:ext cx="10590467" cy="35179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67745" y="2801779"/>
            <a:ext cx="5902037" cy="180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形标注 11"/>
          <p:cNvSpPr/>
          <p:nvPr/>
        </p:nvSpPr>
        <p:spPr>
          <a:xfrm>
            <a:off x="3380510" y="1519422"/>
            <a:ext cx="7855526" cy="1104835"/>
          </a:xfrm>
          <a:prstGeom prst="wedgeEllipseCallout">
            <a:avLst/>
          </a:prstGeom>
          <a:solidFill>
            <a:srgbClr val="FFFFFF"/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宋体" panose="02010600030101010101" pitchFamily="2" charset="-122"/>
              </a:rPr>
              <a:t>默认状态下不存在</a:t>
            </a:r>
            <a:r>
              <a:rPr lang="en-US" altLang="zh-CN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宋体" panose="02010600030101010101" pitchFamily="2" charset="-122"/>
              </a:rPr>
              <a:t>etherbase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宋体" panose="02010600030101010101" pitchFamily="2" charset="-122"/>
              </a:rPr>
              <a:t>和账户，可创建一个新账户并将其设置为</a:t>
            </a:r>
            <a:r>
              <a:rPr lang="en-US" altLang="zh-CN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a typeface="宋体" panose="02010600030101010101" pitchFamily="2" charset="-122"/>
              </a:rPr>
              <a:t>etherbase</a:t>
            </a:r>
            <a:endParaRPr lang="zh-CN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1445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01345" y="1344536"/>
            <a:ext cx="44126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Oraclize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Oraclize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在以太坊上部署了一个名为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usingOraclize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的智能合约，如果需要其数据访问服务，只需要在自己的智能合约中引用该智能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Oraclize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提供了多种数据源服务器，包括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访问、数据搜索引擎、区块链内容数据、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文件访问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等等。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TLSNotary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的可信证明可以根据用户的需求开启和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关闭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3" y="1344536"/>
            <a:ext cx="6587405" cy="51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490" y="1164427"/>
            <a:ext cx="1060565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7.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InterPlanetary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File System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是一个点对点的分布式超媒体分发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协议，用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基于内容的寻址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替代传统的基于域名的寻址，用户不需要关心服务器的位置，不用考虑文件存储的名字和路径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将一个文件放到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节点中，将会得到基于其内容计算出的唯一加密哈希值。哈希值直接反映文件的内容，哪怕只修改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比特，哈希值也会完全不同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被请求一个文件哈希时，它会使用一个分布式哈希表找到文件所在的节点，取回文件并验证文件数据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对于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区块链而言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仔储一直是一个较为重要的问题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存储大量的数据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同时将指向该数据的链接置于区块链交易中。通过这种方式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区块链中无须再存储大量数据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从而避免了数据膨胀问题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可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将数据置于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并在区块链交易中存储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链接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从而可引用所存储的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8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490" y="1459545"/>
            <a:ext cx="106056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7.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下载地址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https://ipfs.io</a:t>
            </a: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或下载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6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curl https://dist.ipfs.io/go-ipfs/v0.4.4/go</a:t>
            </a:r>
          </a:p>
          <a:p>
            <a:pPr lvl="6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v0.4.4_linux-amd64.tar.gz –o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2)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解压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gz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tar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xvfz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go-ipfs_v0.4.4_1inux-amd64.tar.gz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3)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文件移至相应的文件夹内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以供相关路径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mv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go-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/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usr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/local/bin/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3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490" y="1016199"/>
            <a:ext cx="1060565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4)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6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init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initializing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node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at/home/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imran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/.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generating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2048-bit RSA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keypair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...done </a:t>
            </a: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peer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identity: Qmbc726pLS9nUQjUb 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eJUxcCfXAGaXPD41jAszXniChJz62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to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get started, enter: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cat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/QmYwAPJzv5CZsnA625s3Xf2nemtYgPpHdWEz79OjwnPbdG/readme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执行下列命令，确保成功安装：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cat /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/QmYwAPJzv5CZsnA625s3Xf2nemtYgPpHdWEz79ojWnPbdG/readme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12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490" y="1016199"/>
            <a:ext cx="10605655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成功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安装返回下列命令：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23" y="1477864"/>
            <a:ext cx="9505642" cy="31592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4400" y="4765964"/>
            <a:ext cx="99413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启用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后台程序：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daemon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7)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将文件复制到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Ipfs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add --recursive --progress</a:t>
            </a:r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25167" y="-822049"/>
            <a:ext cx="190793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0599" y="1191491"/>
            <a:ext cx="976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(8)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当前，浏览器的访问效果如图：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3055" y="3657600"/>
            <a:ext cx="95180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）为了生成永久性变化，还需执行：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/builds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ipfs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pin add Q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mSxpucr6J9rX3XQ3MBG8cVzLCrQFFKmMkTmpcNpjbtf3j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pinned 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QmSxpucr6J9rX3XQ3MBG8cVzLCrQFFKmMkTmpcNpjbtf3j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recursively</a:t>
            </a:r>
          </a:p>
          <a:p>
            <a:pPr lvl="3">
              <a:lnSpc>
                <a:spcPct val="150000"/>
              </a:lnSpc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5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3508" y="1251727"/>
            <a:ext cx="106056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授权分布式账本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分布式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账本背后的关键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思想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须经过适当授权许可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而不是公开的区块链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由于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全部参与者均已通过网络审核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且无须执行挖掘操作即可确保网络安全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因而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DLT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不支持任何挖掘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私有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许可分布式账本上也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不存在数字货币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这一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概念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授权许可的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DLT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中则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需要某种形式的激励和网络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效应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2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1FE4DE4-F904-40DF-8CB1-48F1BA37CB7D}"/>
              </a:ext>
            </a:extLst>
          </p:cNvPr>
          <p:cNvSpPr txBox="1"/>
          <p:nvPr/>
        </p:nvSpPr>
        <p:spPr>
          <a:xfrm>
            <a:off x="1469160" y="1857665"/>
            <a:ext cx="9004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8.1.3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启动私有网络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707" y="1219199"/>
            <a:ext cx="109589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eth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可以通过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IPC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连接到私有网络上运行的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客户端。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与私有网络上运行的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zh-CN" altLang="en-US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会话进行交互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attach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ipc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: .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ethereum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privatenet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geth.ipc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输出结果：将开启交互式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JavaScript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控制台，并运行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PrivateNet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会话。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7" y="3096630"/>
            <a:ext cx="10751127" cy="15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8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8.1.3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启动私有网络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5745" y="972984"/>
            <a:ext cx="1093123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 Network ID 786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创建新账户</a:t>
            </a:r>
            <a:r>
              <a:rPr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</a:rPr>
              <a:t>personal.newAccount</a:t>
            </a:r>
            <a:r>
              <a:rPr lang="en-US" altLang="zh-CN" dirty="0" smtClean="0">
                <a:solidFill>
                  <a:schemeClr val="accent1"/>
                </a:solidFill>
              </a:rPr>
              <a:t>(“password123”)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返回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新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账户地址：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“</a:t>
            </a:r>
            <a:r>
              <a:rPr lang="en-US" altLang="zh-CN" dirty="0" smtClean="0">
                <a:solidFill>
                  <a:schemeClr val="accent1"/>
                </a:solidFill>
              </a:rPr>
              <a:t>Ox76f11b383dbc3becf8c5d9309219878caae265c3”</a:t>
            </a:r>
          </a:p>
          <a:p>
            <a:pPr algn="ctr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</a:rPr>
              <a:t>将</a:t>
            </a:r>
            <a:r>
              <a:rPr lang="zh-CN" altLang="en-US" b="1" dirty="0" smtClean="0">
                <a:solidFill>
                  <a:schemeClr val="accent1"/>
                </a:solidFill>
              </a:rPr>
              <a:t>账户设置为</a:t>
            </a:r>
            <a:r>
              <a:rPr lang="en-US" altLang="zh-CN" b="1" dirty="0" err="1" smtClean="0">
                <a:solidFill>
                  <a:schemeClr val="accent1"/>
                </a:solidFill>
              </a:rPr>
              <a:t>etherbase</a:t>
            </a:r>
            <a:r>
              <a:rPr lang="en-US" altLang="zh-CN" b="1" dirty="0" smtClean="0">
                <a:solidFill>
                  <a:schemeClr val="accent1"/>
                </a:solidFill>
              </a:rPr>
              <a:t>/</a:t>
            </a:r>
            <a:r>
              <a:rPr lang="en-US" altLang="zh-CN" b="1" dirty="0" err="1" smtClean="0">
                <a:solidFill>
                  <a:schemeClr val="accent1"/>
                </a:solidFill>
              </a:rPr>
              <a:t>coinbase</a:t>
            </a:r>
            <a:r>
              <a:rPr lang="zh-CN" altLang="en-US" b="1" dirty="0" smtClean="0">
                <a:solidFill>
                  <a:schemeClr val="accent1"/>
                </a:solidFill>
              </a:rPr>
              <a:t>账户</a:t>
            </a:r>
            <a:r>
              <a:rPr lang="zh-CN" altLang="en-US" dirty="0" smtClean="0">
                <a:solidFill>
                  <a:schemeClr val="accent1"/>
                </a:solidFill>
              </a:rPr>
              <a:t>，从而接受挖掘奖励</a:t>
            </a:r>
            <a:r>
              <a:rPr lang="en-US" altLang="zh-CN" dirty="0" smtClean="0">
                <a:solidFill>
                  <a:schemeClr val="accent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</a:rPr>
              <a:t>miner.setEtherbase</a:t>
            </a:r>
            <a:r>
              <a:rPr lang="en-US" altLang="zh-CN" dirty="0" smtClean="0">
                <a:solidFill>
                  <a:schemeClr val="accent1"/>
                </a:solidFill>
              </a:rPr>
              <a:t>(</a:t>
            </a:r>
            <a:r>
              <a:rPr lang="en-US" altLang="zh-CN" dirty="0" err="1" smtClean="0">
                <a:solidFill>
                  <a:schemeClr val="accent1"/>
                </a:solidFill>
              </a:rPr>
              <a:t>personal.listAccounts</a:t>
            </a:r>
            <a:r>
              <a:rPr lang="en-US" altLang="zh-CN" dirty="0" smtClean="0">
                <a:solidFill>
                  <a:schemeClr val="accent1"/>
                </a:solidFill>
              </a:rPr>
              <a:t>[0])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返回</a:t>
            </a:r>
            <a:r>
              <a:rPr lang="zh-CN" altLang="en-US" dirty="0" smtClean="0">
                <a:solidFill>
                  <a:schemeClr val="accent1"/>
                </a:solidFill>
              </a:rPr>
              <a:t>结果：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</a:rPr>
              <a:t>true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accent1"/>
                </a:solidFill>
              </a:rPr>
              <a:t>etherbase</a:t>
            </a:r>
            <a:r>
              <a:rPr lang="zh-CN" altLang="en-US" b="1" dirty="0" smtClean="0">
                <a:solidFill>
                  <a:schemeClr val="accent1"/>
                </a:solidFill>
              </a:rPr>
              <a:t>账户余额查询</a:t>
            </a:r>
            <a:r>
              <a:rPr lang="zh-CN" altLang="en-US" dirty="0" smtClean="0">
                <a:solidFill>
                  <a:schemeClr val="accent1"/>
                </a:solidFill>
              </a:rPr>
              <a:t>： 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</a:rPr>
              <a:t>&gt;</a:t>
            </a:r>
            <a:r>
              <a:rPr lang="en-US" altLang="zh-CN" dirty="0">
                <a:solidFill>
                  <a:schemeClr val="accent1"/>
                </a:solidFill>
              </a:rPr>
              <a:t>eth. </a:t>
            </a:r>
            <a:r>
              <a:rPr lang="en-US" altLang="zh-CN" dirty="0" err="1">
                <a:solidFill>
                  <a:schemeClr val="accent1"/>
                </a:solidFill>
              </a:rPr>
              <a:t>getBalance</a:t>
            </a:r>
            <a:r>
              <a:rPr lang="en-US" altLang="zh-CN" dirty="0">
                <a:solidFill>
                  <a:schemeClr val="accent1"/>
                </a:solidFill>
              </a:rPr>
              <a:t>(eth. </a:t>
            </a:r>
            <a:r>
              <a:rPr lang="en-US" altLang="zh-CN" dirty="0" err="1" smtClean="0">
                <a:solidFill>
                  <a:schemeClr val="accent1"/>
                </a:solidFill>
              </a:rPr>
              <a:t>Coinbase</a:t>
            </a:r>
            <a:r>
              <a:rPr lang="en-US" altLang="zh-CN" dirty="0">
                <a:solidFill>
                  <a:schemeClr val="accent1"/>
                </a:solidFill>
              </a:rPr>
              <a:t>)</a:t>
            </a:r>
            <a:r>
              <a:rPr lang="en-US" altLang="zh-CN" dirty="0" smtClean="0">
                <a:solidFill>
                  <a:schemeClr val="accent1"/>
                </a:solidFill>
              </a:rPr>
              <a:t>. </a:t>
            </a:r>
            <a:r>
              <a:rPr lang="en-US" altLang="zh-CN" dirty="0" err="1">
                <a:solidFill>
                  <a:schemeClr val="accent1"/>
                </a:solidFill>
              </a:rPr>
              <a:t>toNumber</a:t>
            </a:r>
            <a:r>
              <a:rPr lang="en-US" altLang="zh-CN" dirty="0" smtClean="0">
                <a:solidFill>
                  <a:schemeClr val="accent1"/>
                </a:solidFill>
              </a:rPr>
              <a:t>()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当前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etherbase</a:t>
            </a:r>
            <a:r>
              <a:rPr lang="zh-CN" altLang="en-US" dirty="0">
                <a:solidFill>
                  <a:schemeClr val="accent1"/>
                </a:solidFill>
              </a:rPr>
              <a:t>账户不包含任何</a:t>
            </a:r>
            <a:r>
              <a:rPr lang="zh-CN" altLang="en-US" dirty="0" smtClean="0">
                <a:solidFill>
                  <a:schemeClr val="accent1"/>
                </a:solidFill>
              </a:rPr>
              <a:t>余额，故返回结果： 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0</a:t>
            </a:r>
          </a:p>
          <a:p>
            <a:pPr algn="ctr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88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8.1.3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启动私有网络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5745" y="972984"/>
            <a:ext cx="109312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挖掘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过程的相关命令接收一个参数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表示线程的数量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下面的例子中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两个线程将分配与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挖掘。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也就是说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start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函数中指定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</a:rPr>
              <a:t>&gt; miner. </a:t>
            </a:r>
            <a:r>
              <a:rPr lang="en-US" altLang="zh-CN" dirty="0">
                <a:solidFill>
                  <a:schemeClr val="accent1"/>
                </a:solidFill>
              </a:rPr>
              <a:t>start(2) 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</a:rPr>
              <a:t>true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待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挖掘启动后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将生成首个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DAG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22497" y="-998576"/>
            <a:ext cx="1578114" cy="110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8.1.3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启动私有网络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5745" y="972984"/>
            <a:ext cx="10931237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DAG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生成完毕后，即启动挖掘过程，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输出结果如下：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4857" y="2232798"/>
            <a:ext cx="10253012" cy="2570815"/>
            <a:chOff x="845127" y="1900289"/>
            <a:chExt cx="10253012" cy="25708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686225" y="-1940809"/>
              <a:ext cx="2570815" cy="1025301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5195455" y="1900289"/>
              <a:ext cx="1939636" cy="1640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195455" y="2559993"/>
              <a:ext cx="1939636" cy="1970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195455" y="3252719"/>
              <a:ext cx="1939636" cy="2247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95455" y="3987823"/>
              <a:ext cx="1939636" cy="2101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形标注 13"/>
          <p:cNvSpPr/>
          <p:nvPr/>
        </p:nvSpPr>
        <p:spPr>
          <a:xfrm>
            <a:off x="5084619" y="1529786"/>
            <a:ext cx="5500254" cy="611849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</a:rPr>
              <a:t>挖掘成功的区块包含</a:t>
            </a:r>
            <a:r>
              <a:rPr lang="en-US" altLang="zh-CN" dirty="0" smtClean="0">
                <a:solidFill>
                  <a:schemeClr val="accent1"/>
                </a:solidFill>
              </a:rPr>
              <a:t>mind 5 blocks….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5126" y="5001491"/>
            <a:ext cx="1058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终止挖掘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>
                <a:solidFill>
                  <a:schemeClr val="accent1"/>
                </a:solidFill>
              </a:rPr>
              <a:t>&gt; </a:t>
            </a:r>
            <a:r>
              <a:rPr lang="en-US" altLang="zh-CN" dirty="0" err="1">
                <a:solidFill>
                  <a:schemeClr val="accent1"/>
                </a:solidFill>
              </a:rPr>
              <a:t>miner.stop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返回结果：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>
                <a:solidFill>
                  <a:schemeClr val="accent1"/>
                </a:solidFill>
              </a:rPr>
              <a:t>true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21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8.1.3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启动私有网络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2618" y="972984"/>
            <a:ext cx="109312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在序列中按下两次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Space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键和两次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Tab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键，就会显示一个完整的可用对象列表。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当输入一条命令时，可按两次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Tab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键自动完成该命令，并显示可用的方法列表。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在输入命令之后输入分号，可获取可用的方法列表。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价格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</a:rPr>
              <a:t>eth.gasPrice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返回结果：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algn="ctr">
              <a:lnSpc>
                <a:spcPct val="150000"/>
              </a:lnSpc>
            </a:pPr>
            <a:r>
              <a:rPr lang="en-US" altLang="zh-CN" dirty="0" smtClean="0">
                <a:solidFill>
                  <a:srgbClr val="00B050"/>
                </a:solidFill>
              </a:rPr>
              <a:t>20000000000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最新的区块号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</a:rPr>
              <a:t>eth.blockNumber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返回结果：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algn="ctr"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587</a:t>
            </a:r>
          </a:p>
        </p:txBody>
      </p:sp>
    </p:spTree>
    <p:extLst>
      <p:ext uri="{BB962C8B-B14F-4D97-AF65-F5344CB8AC3E}">
        <p14:creationId xmlns:p14="http://schemas.microsoft.com/office/powerpoint/2010/main" val="96181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8.1.3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启动私有网络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5126" y="972984"/>
            <a:ext cx="104324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区块的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RLP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 smtClean="0">
                <a:solidFill>
                  <a:schemeClr val="accent1"/>
                </a:solidFill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</a:rPr>
              <a:t>debug.getBlockRlp</a:t>
            </a:r>
            <a:r>
              <a:rPr lang="en-US" altLang="zh-CN" dirty="0" smtClean="0">
                <a:solidFill>
                  <a:schemeClr val="accent1"/>
                </a:solidFill>
              </a:rPr>
              <a:t>(0</a:t>
            </a:r>
            <a:r>
              <a:rPr lang="en-US" altLang="zh-CN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返回结果：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accent1"/>
                </a:solidFill>
              </a:rPr>
              <a:t>“</a:t>
            </a:r>
            <a:r>
              <a:rPr lang="en-US" altLang="zh-CN" dirty="0" smtClean="0">
                <a:solidFill>
                  <a:schemeClr val="accent1"/>
                </a:solidFill>
              </a:rPr>
              <a:t>f901f7f901f2a000000000000000000000000000000000000000000000000000000000000000a01dcc4de8dec75d7aab85b567b6ccd4lad312451b948a7413f0a142fd40d4934794000000000000000000000000000000000000000a056e81f171bcc55a6ff8345e692cof86e5b48e01b996cadc001622fb5e363b421a056e81f171bcc55a6ff8345e692c0f86e5b48e01b996cadc001622fb5e363b421a056e81f171bcc5a6ff8345e692c0f86e5b48e01b996cadc001622fb5e363b421b90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82020080834c4b40808000a000000000000000000000000000000000000000000000000000000000000000880000000000000042c0co“</a:t>
            </a:r>
          </a:p>
          <a:p>
            <a:pPr lvl="1"/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35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8.1.3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启动私有网络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5125" y="972984"/>
            <a:ext cx="107649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交易之前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解锁账户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 smtClean="0">
                <a:solidFill>
                  <a:schemeClr val="accent1"/>
                </a:solidFill>
              </a:rPr>
              <a:t>&gt;</a:t>
            </a:r>
            <a:r>
              <a:rPr lang="en-US" altLang="zh-CN" dirty="0" err="1" smtClean="0">
                <a:solidFill>
                  <a:schemeClr val="accent1"/>
                </a:solidFill>
              </a:rPr>
              <a:t>personal.unlockAccount</a:t>
            </a:r>
            <a:r>
              <a:rPr lang="en-US" altLang="zh-CN" dirty="0">
                <a:solidFill>
                  <a:schemeClr val="accent1"/>
                </a:solidFill>
              </a:rPr>
              <a:t>("0x76f11b383dbc3becf8c5d9309219878caae265c3" </a:t>
            </a:r>
            <a:r>
              <a:rPr lang="en-US" altLang="zh-CN" dirty="0" smtClean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返回结果：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 smtClean="0">
                <a:solidFill>
                  <a:schemeClr val="accent1"/>
                </a:solidFill>
              </a:rPr>
              <a:t>Unlock </a:t>
            </a:r>
            <a:r>
              <a:rPr lang="en-US" altLang="zh-CN" dirty="0">
                <a:solidFill>
                  <a:schemeClr val="accent1"/>
                </a:solidFill>
              </a:rPr>
              <a:t>account 0x76f11b383dbc3becf8c5c 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                                                    Passphrase:</a:t>
            </a:r>
          </a:p>
          <a:p>
            <a:endParaRPr lang="en-US" altLang="zh-CN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交易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 smtClean="0">
                <a:solidFill>
                  <a:schemeClr val="accent1"/>
                </a:solidFill>
              </a:rPr>
              <a:t>&gt; </a:t>
            </a:r>
            <a:r>
              <a:rPr lang="en-US" altLang="zh-CN" dirty="0">
                <a:solidFill>
                  <a:schemeClr val="accent1"/>
                </a:solidFill>
              </a:rPr>
              <a:t>eth. </a:t>
            </a:r>
            <a:r>
              <a:rPr lang="en-US" altLang="zh-CN" dirty="0" err="1">
                <a:solidFill>
                  <a:schemeClr val="accent1"/>
                </a:solidFill>
              </a:rPr>
              <a:t>sendTransaction</a:t>
            </a:r>
            <a:r>
              <a:rPr lang="en-US" altLang="zh-CN" dirty="0">
                <a:solidFill>
                  <a:schemeClr val="accent1"/>
                </a:solidFill>
              </a:rPr>
              <a:t>({from: </a:t>
            </a:r>
            <a:r>
              <a:rPr lang="en-US" altLang="zh-CN" dirty="0" smtClean="0">
                <a:solidFill>
                  <a:schemeClr val="accent1"/>
                </a:solidFill>
              </a:rPr>
              <a:t>0x76f11b383dbc3becf8c5d930921</a:t>
            </a:r>
            <a:r>
              <a:rPr lang="zh-CN" altLang="en-US" dirty="0" smtClean="0">
                <a:solidFill>
                  <a:schemeClr val="accent1"/>
                </a:solidFill>
              </a:rPr>
              <a:t>，</a:t>
            </a:r>
            <a:r>
              <a:rPr lang="en-US" altLang="zh-CN" dirty="0" smtClean="0">
                <a:solidFill>
                  <a:schemeClr val="accent1"/>
                </a:solidFill>
              </a:rPr>
              <a:t>to</a:t>
            </a:r>
            <a:r>
              <a:rPr lang="en-US" altLang="zh-CN" dirty="0">
                <a:solidFill>
                  <a:schemeClr val="accent1"/>
                </a:solidFill>
              </a:rPr>
              <a:t>: "0xcce6450413ac80f9ee8bd97ca02b92c065d77a", value:1000</a:t>
            </a:r>
            <a:r>
              <a:rPr lang="en-US" altLang="zh-CN" dirty="0" smtClean="0">
                <a:solidFill>
                  <a:schemeClr val="accent1"/>
                </a:solidFill>
              </a:rPr>
              <a:t>))</a:t>
            </a:r>
          </a:p>
          <a:p>
            <a:pPr lvl="1"/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另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一种方式是使用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listAccounts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[]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algn="ctr"/>
            <a:r>
              <a:rPr lang="en-US" altLang="zh-CN" dirty="0" smtClean="0">
                <a:solidFill>
                  <a:schemeClr val="accent1"/>
                </a:solidFill>
              </a:rPr>
              <a:t>&gt;</a:t>
            </a:r>
            <a:r>
              <a:rPr lang="en-US" altLang="zh-CN" dirty="0">
                <a:solidFill>
                  <a:schemeClr val="accent1"/>
                </a:solidFill>
              </a:rPr>
              <a:t>eth. </a:t>
            </a:r>
            <a:r>
              <a:rPr lang="en-US" altLang="zh-CN" dirty="0" err="1">
                <a:solidFill>
                  <a:schemeClr val="accent1"/>
                </a:solidFill>
              </a:rPr>
              <a:t>sendTransaction</a:t>
            </a:r>
            <a:r>
              <a:rPr lang="en-US" altLang="zh-CN" dirty="0">
                <a:solidFill>
                  <a:schemeClr val="accent1"/>
                </a:solidFill>
              </a:rPr>
              <a:t>((from: personal1istAccounts[0,to: personal.1istAccounts[1], value: 1000</a:t>
            </a:r>
            <a:r>
              <a:rPr lang="en-US" altLang="zh-CN" dirty="0" smtClean="0">
                <a:solidFill>
                  <a:schemeClr val="accent1"/>
                </a:solidFill>
              </a:rPr>
              <a:t>))</a:t>
            </a:r>
          </a:p>
          <a:p>
            <a:pPr algn="ctr"/>
            <a:endParaRPr lang="en-US" altLang="zh-CN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编译器列表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。注意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如果没有显示输出内容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则表示未安装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&gt; web3.eth. </a:t>
            </a:r>
            <a:r>
              <a:rPr lang="en-US" altLang="zh-CN" dirty="0" err="1">
                <a:solidFill>
                  <a:schemeClr val="accent1"/>
                </a:solidFill>
              </a:rPr>
              <a:t>getCompilers</a:t>
            </a:r>
            <a:r>
              <a:rPr lang="en-US" altLang="zh-CN" dirty="0">
                <a:solidFill>
                  <a:schemeClr val="accent1"/>
                </a:solidFill>
              </a:rPr>
              <a:t>() 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algn="just"/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                                                                   ["</a:t>
            </a:r>
            <a:r>
              <a:rPr lang="en-US" altLang="zh-CN" dirty="0">
                <a:solidFill>
                  <a:schemeClr val="accent1"/>
                </a:solidFill>
              </a:rPr>
              <a:t>Solidity"]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1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2804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8.1.4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Private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上运行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Mist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5126" y="742151"/>
            <a:ext cx="10764982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Mist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是以太坊官方提供的浏览器，通过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Mist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我们可以很方便的连接上我们的私有网络，从而更好的开发、调试、测试我们的智能合约。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Mist 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地址：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https://github.com/ethereum/mist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Mist/interface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也就是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mist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后台程序：</a:t>
            </a:r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cd mist/interface &amp;amp;&amp;amp; meteor --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no-release-check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运行结果：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033" name="Picture 9" descr="p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20" y="3668411"/>
            <a:ext cx="5724525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6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8.1.4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Private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上运行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Mist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126" y="972984"/>
            <a:ext cx="104186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geth.ipc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文件通常位于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home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文件夹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开一个窗口，回到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mist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文件夹下面，输入命令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./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Etherum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\Wallet –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rpc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~/.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etherum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/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privatenet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/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geth.ipc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Mist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分别运行在不同的节点上，通过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RPC,Mist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也可运行在当前网络上。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--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rpc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http://127.0.0.1:8545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以太坊启动后的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Mist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04655" y="5694218"/>
            <a:ext cx="3054925" cy="42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8" y="2806714"/>
            <a:ext cx="6982691" cy="41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7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7556A92-4B81-4B3E-B889-6D0481690A53}"/>
              </a:ext>
            </a:extLst>
          </p:cNvPr>
          <p:cNvGrpSpPr/>
          <p:nvPr/>
        </p:nvGrpSpPr>
        <p:grpSpPr>
          <a:xfrm>
            <a:off x="5472496" y="1413024"/>
            <a:ext cx="5565918" cy="473143"/>
            <a:chOff x="5675695" y="2064196"/>
            <a:chExt cx="5565918" cy="473143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D564C66-F98C-4A23-B478-938D8567DFB8}"/>
                </a:ext>
              </a:extLst>
            </p:cNvPr>
            <p:cNvSpPr/>
            <p:nvPr/>
          </p:nvSpPr>
          <p:spPr bwMode="auto">
            <a:xfrm>
              <a:off x="5675695" y="2083305"/>
              <a:ext cx="434926" cy="43492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solidFill>
                  <a:srgbClr val="013A73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B9A2D60-992A-4FA5-A92E-C697E4978FCF}"/>
                </a:ext>
              </a:extLst>
            </p:cNvPr>
            <p:cNvSpPr txBox="1"/>
            <p:nvPr/>
          </p:nvSpPr>
          <p:spPr>
            <a:xfrm>
              <a:off x="6259195" y="2064196"/>
              <a:ext cx="4982418" cy="47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  <a:spcBef>
                  <a:spcPts val="600"/>
                </a:spcBef>
                <a:spcAft>
                  <a:spcPts val="1200"/>
                </a:spcAft>
              </a:pPr>
              <a:r>
                <a:rPr lang="zh-CN" altLang="en-US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配置开发环境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7A9A525F-1BDB-4F03-946C-1BC9965FD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1115" y="2222862"/>
              <a:ext cx="103068" cy="66963"/>
            </a:xfrm>
            <a:custGeom>
              <a:avLst/>
              <a:gdLst>
                <a:gd name="T0" fmla="*/ 850 w 1196"/>
                <a:gd name="T1" fmla="*/ 777 h 777"/>
                <a:gd name="T2" fmla="*/ 812 w 1196"/>
                <a:gd name="T3" fmla="*/ 762 h 777"/>
                <a:gd name="T4" fmla="*/ 714 w 1196"/>
                <a:gd name="T5" fmla="*/ 677 h 777"/>
                <a:gd name="T6" fmla="*/ 443 w 1196"/>
                <a:gd name="T7" fmla="*/ 537 h 777"/>
                <a:gd name="T8" fmla="*/ 55 w 1196"/>
                <a:gd name="T9" fmla="*/ 537 h 777"/>
                <a:gd name="T10" fmla="*/ 0 w 1196"/>
                <a:gd name="T11" fmla="*/ 481 h 777"/>
                <a:gd name="T12" fmla="*/ 0 w 1196"/>
                <a:gd name="T13" fmla="*/ 55 h 777"/>
                <a:gd name="T14" fmla="*/ 55 w 1196"/>
                <a:gd name="T15" fmla="*/ 0 h 777"/>
                <a:gd name="T16" fmla="*/ 438 w 1196"/>
                <a:gd name="T17" fmla="*/ 0 h 777"/>
                <a:gd name="T18" fmla="*/ 919 w 1196"/>
                <a:gd name="T19" fmla="*/ 163 h 777"/>
                <a:gd name="T20" fmla="*/ 1177 w 1196"/>
                <a:gd name="T21" fmla="*/ 371 h 777"/>
                <a:gd name="T22" fmla="*/ 1195 w 1196"/>
                <a:gd name="T23" fmla="*/ 410 h 777"/>
                <a:gd name="T24" fmla="*/ 1180 w 1196"/>
                <a:gd name="T25" fmla="*/ 450 h 777"/>
                <a:gd name="T26" fmla="*/ 1021 w 1196"/>
                <a:gd name="T27" fmla="*/ 619 h 777"/>
                <a:gd name="T28" fmla="*/ 890 w 1196"/>
                <a:gd name="T29" fmla="*/ 760 h 777"/>
                <a:gd name="T30" fmla="*/ 850 w 1196"/>
                <a:gd name="T31" fmla="*/ 777 h 777"/>
                <a:gd name="T32" fmla="*/ 850 w 1196"/>
                <a:gd name="T33" fmla="*/ 777 h 777"/>
                <a:gd name="T34" fmla="*/ 850 w 1196"/>
                <a:gd name="T35" fmla="*/ 77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6" h="777">
                  <a:moveTo>
                    <a:pt x="850" y="777"/>
                  </a:moveTo>
                  <a:cubicBezTo>
                    <a:pt x="836" y="777"/>
                    <a:pt x="822" y="772"/>
                    <a:pt x="812" y="762"/>
                  </a:cubicBezTo>
                  <a:cubicBezTo>
                    <a:pt x="775" y="728"/>
                    <a:pt x="743" y="700"/>
                    <a:pt x="714" y="677"/>
                  </a:cubicBezTo>
                  <a:cubicBezTo>
                    <a:pt x="588" y="573"/>
                    <a:pt x="491" y="537"/>
                    <a:pt x="443" y="537"/>
                  </a:cubicBezTo>
                  <a:cubicBezTo>
                    <a:pt x="55" y="537"/>
                    <a:pt x="55" y="537"/>
                    <a:pt x="55" y="537"/>
                  </a:cubicBezTo>
                  <a:cubicBezTo>
                    <a:pt x="25" y="537"/>
                    <a:pt x="0" y="512"/>
                    <a:pt x="0" y="48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597" y="1"/>
                    <a:pt x="754" y="53"/>
                    <a:pt x="919" y="163"/>
                  </a:cubicBezTo>
                  <a:cubicBezTo>
                    <a:pt x="1001" y="217"/>
                    <a:pt x="1084" y="283"/>
                    <a:pt x="1177" y="371"/>
                  </a:cubicBezTo>
                  <a:cubicBezTo>
                    <a:pt x="1188" y="381"/>
                    <a:pt x="1195" y="395"/>
                    <a:pt x="1195" y="410"/>
                  </a:cubicBezTo>
                  <a:cubicBezTo>
                    <a:pt x="1196" y="425"/>
                    <a:pt x="1190" y="439"/>
                    <a:pt x="1180" y="450"/>
                  </a:cubicBezTo>
                  <a:cubicBezTo>
                    <a:pt x="1126" y="506"/>
                    <a:pt x="1073" y="563"/>
                    <a:pt x="1021" y="619"/>
                  </a:cubicBezTo>
                  <a:cubicBezTo>
                    <a:pt x="976" y="668"/>
                    <a:pt x="932" y="714"/>
                    <a:pt x="890" y="760"/>
                  </a:cubicBezTo>
                  <a:cubicBezTo>
                    <a:pt x="879" y="771"/>
                    <a:pt x="864" y="777"/>
                    <a:pt x="850" y="777"/>
                  </a:cubicBezTo>
                  <a:close/>
                  <a:moveTo>
                    <a:pt x="850" y="777"/>
                  </a:moveTo>
                  <a:cubicBezTo>
                    <a:pt x="850" y="777"/>
                    <a:pt x="850" y="777"/>
                    <a:pt x="850" y="77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DA4261E8-8C1D-4564-91BB-2464BD73C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7172" y="2302015"/>
              <a:ext cx="156299" cy="106462"/>
            </a:xfrm>
            <a:custGeom>
              <a:avLst/>
              <a:gdLst>
                <a:gd name="T0" fmla="*/ 1093 w 1813"/>
                <a:gd name="T1" fmla="*/ 1235 h 1235"/>
                <a:gd name="T2" fmla="*/ 1070 w 1813"/>
                <a:gd name="T3" fmla="*/ 1229 h 1235"/>
                <a:gd name="T4" fmla="*/ 1038 w 1813"/>
                <a:gd name="T5" fmla="*/ 1179 h 1235"/>
                <a:gd name="T6" fmla="*/ 1038 w 1813"/>
                <a:gd name="T7" fmla="*/ 898 h 1235"/>
                <a:gd name="T8" fmla="*/ 763 w 1813"/>
                <a:gd name="T9" fmla="*/ 898 h 1235"/>
                <a:gd name="T10" fmla="*/ 278 w 1813"/>
                <a:gd name="T11" fmla="*/ 736 h 1235"/>
                <a:gd name="T12" fmla="*/ 19 w 1813"/>
                <a:gd name="T13" fmla="*/ 530 h 1235"/>
                <a:gd name="T14" fmla="*/ 1 w 1813"/>
                <a:gd name="T15" fmla="*/ 490 h 1235"/>
                <a:gd name="T16" fmla="*/ 16 w 1813"/>
                <a:gd name="T17" fmla="*/ 450 h 1235"/>
                <a:gd name="T18" fmla="*/ 185 w 1813"/>
                <a:gd name="T19" fmla="*/ 271 h 1235"/>
                <a:gd name="T20" fmla="*/ 306 w 1813"/>
                <a:gd name="T21" fmla="*/ 140 h 1235"/>
                <a:gd name="T22" fmla="*/ 385 w 1813"/>
                <a:gd name="T23" fmla="*/ 138 h 1235"/>
                <a:gd name="T24" fmla="*/ 479 w 1813"/>
                <a:gd name="T25" fmla="*/ 220 h 1235"/>
                <a:gd name="T26" fmla="*/ 759 w 1813"/>
                <a:gd name="T27" fmla="*/ 361 h 1235"/>
                <a:gd name="T28" fmla="*/ 1038 w 1813"/>
                <a:gd name="T29" fmla="*/ 361 h 1235"/>
                <a:gd name="T30" fmla="*/ 1038 w 1813"/>
                <a:gd name="T31" fmla="*/ 60 h 1235"/>
                <a:gd name="T32" fmla="*/ 1070 w 1813"/>
                <a:gd name="T33" fmla="*/ 9 h 1235"/>
                <a:gd name="T34" fmla="*/ 1130 w 1813"/>
                <a:gd name="T35" fmla="*/ 17 h 1235"/>
                <a:gd name="T36" fmla="*/ 1793 w 1813"/>
                <a:gd name="T37" fmla="*/ 578 h 1235"/>
                <a:gd name="T38" fmla="*/ 1813 w 1813"/>
                <a:gd name="T39" fmla="*/ 620 h 1235"/>
                <a:gd name="T40" fmla="*/ 1793 w 1813"/>
                <a:gd name="T41" fmla="*/ 663 h 1235"/>
                <a:gd name="T42" fmla="*/ 1130 w 1813"/>
                <a:gd name="T43" fmla="*/ 1221 h 1235"/>
                <a:gd name="T44" fmla="*/ 1093 w 1813"/>
                <a:gd name="T45" fmla="*/ 1235 h 1235"/>
                <a:gd name="T46" fmla="*/ 1093 w 1813"/>
                <a:gd name="T47" fmla="*/ 1235 h 1235"/>
                <a:gd name="T48" fmla="*/ 1093 w 1813"/>
                <a:gd name="T49" fmla="*/ 123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13" h="1235">
                  <a:moveTo>
                    <a:pt x="1093" y="1235"/>
                  </a:moveTo>
                  <a:cubicBezTo>
                    <a:pt x="1085" y="1235"/>
                    <a:pt x="1078" y="1233"/>
                    <a:pt x="1070" y="1229"/>
                  </a:cubicBezTo>
                  <a:cubicBezTo>
                    <a:pt x="1051" y="1220"/>
                    <a:pt x="1038" y="1201"/>
                    <a:pt x="1038" y="1179"/>
                  </a:cubicBezTo>
                  <a:cubicBezTo>
                    <a:pt x="1038" y="898"/>
                    <a:pt x="1038" y="898"/>
                    <a:pt x="1038" y="898"/>
                  </a:cubicBezTo>
                  <a:cubicBezTo>
                    <a:pt x="763" y="898"/>
                    <a:pt x="763" y="898"/>
                    <a:pt x="763" y="898"/>
                  </a:cubicBezTo>
                  <a:cubicBezTo>
                    <a:pt x="604" y="897"/>
                    <a:pt x="444" y="845"/>
                    <a:pt x="278" y="736"/>
                  </a:cubicBezTo>
                  <a:cubicBezTo>
                    <a:pt x="195" y="682"/>
                    <a:pt x="113" y="617"/>
                    <a:pt x="19" y="530"/>
                  </a:cubicBezTo>
                  <a:cubicBezTo>
                    <a:pt x="7" y="520"/>
                    <a:pt x="1" y="505"/>
                    <a:pt x="1" y="490"/>
                  </a:cubicBezTo>
                  <a:cubicBezTo>
                    <a:pt x="0" y="475"/>
                    <a:pt x="6" y="461"/>
                    <a:pt x="16" y="450"/>
                  </a:cubicBezTo>
                  <a:cubicBezTo>
                    <a:pt x="74" y="390"/>
                    <a:pt x="130" y="330"/>
                    <a:pt x="185" y="271"/>
                  </a:cubicBezTo>
                  <a:cubicBezTo>
                    <a:pt x="227" y="226"/>
                    <a:pt x="267" y="182"/>
                    <a:pt x="306" y="140"/>
                  </a:cubicBezTo>
                  <a:cubicBezTo>
                    <a:pt x="327" y="119"/>
                    <a:pt x="362" y="117"/>
                    <a:pt x="385" y="138"/>
                  </a:cubicBezTo>
                  <a:cubicBezTo>
                    <a:pt x="420" y="171"/>
                    <a:pt x="451" y="197"/>
                    <a:pt x="479" y="220"/>
                  </a:cubicBezTo>
                  <a:cubicBezTo>
                    <a:pt x="588" y="309"/>
                    <a:pt x="693" y="361"/>
                    <a:pt x="759" y="361"/>
                  </a:cubicBezTo>
                  <a:cubicBezTo>
                    <a:pt x="1038" y="361"/>
                    <a:pt x="1038" y="361"/>
                    <a:pt x="1038" y="361"/>
                  </a:cubicBezTo>
                  <a:cubicBezTo>
                    <a:pt x="1038" y="60"/>
                    <a:pt x="1038" y="60"/>
                    <a:pt x="1038" y="60"/>
                  </a:cubicBezTo>
                  <a:cubicBezTo>
                    <a:pt x="1038" y="38"/>
                    <a:pt x="1051" y="18"/>
                    <a:pt x="1070" y="9"/>
                  </a:cubicBezTo>
                  <a:cubicBezTo>
                    <a:pt x="1090" y="0"/>
                    <a:pt x="1113" y="3"/>
                    <a:pt x="1130" y="17"/>
                  </a:cubicBezTo>
                  <a:cubicBezTo>
                    <a:pt x="1793" y="578"/>
                    <a:pt x="1793" y="578"/>
                    <a:pt x="1793" y="578"/>
                  </a:cubicBezTo>
                  <a:cubicBezTo>
                    <a:pt x="1806" y="588"/>
                    <a:pt x="1813" y="604"/>
                    <a:pt x="1813" y="620"/>
                  </a:cubicBezTo>
                  <a:cubicBezTo>
                    <a:pt x="1813" y="636"/>
                    <a:pt x="1806" y="652"/>
                    <a:pt x="1793" y="663"/>
                  </a:cubicBezTo>
                  <a:cubicBezTo>
                    <a:pt x="1130" y="1221"/>
                    <a:pt x="1130" y="1221"/>
                    <a:pt x="1130" y="1221"/>
                  </a:cubicBezTo>
                  <a:cubicBezTo>
                    <a:pt x="1119" y="1230"/>
                    <a:pt x="1106" y="1235"/>
                    <a:pt x="1093" y="1235"/>
                  </a:cubicBezTo>
                  <a:close/>
                  <a:moveTo>
                    <a:pt x="1093" y="1235"/>
                  </a:moveTo>
                  <a:cubicBezTo>
                    <a:pt x="1093" y="1235"/>
                    <a:pt x="1093" y="1235"/>
                    <a:pt x="1093" y="123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C6D2AC12-ADB0-4D15-A66D-723967C64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1115" y="2192158"/>
              <a:ext cx="282356" cy="187312"/>
            </a:xfrm>
            <a:custGeom>
              <a:avLst/>
              <a:gdLst>
                <a:gd name="T0" fmla="*/ 432 w 3276"/>
                <a:gd name="T1" fmla="*/ 2174 h 2174"/>
                <a:gd name="T2" fmla="*/ 55 w 3276"/>
                <a:gd name="T3" fmla="*/ 2174 h 2174"/>
                <a:gd name="T4" fmla="*/ 0 w 3276"/>
                <a:gd name="T5" fmla="*/ 2118 h 2174"/>
                <a:gd name="T6" fmla="*/ 0 w 3276"/>
                <a:gd name="T7" fmla="*/ 1693 h 2174"/>
                <a:gd name="T8" fmla="*/ 55 w 3276"/>
                <a:gd name="T9" fmla="*/ 1637 h 2174"/>
                <a:gd name="T10" fmla="*/ 432 w 3276"/>
                <a:gd name="T11" fmla="*/ 1637 h 2174"/>
                <a:gd name="T12" fmla="*/ 625 w 3276"/>
                <a:gd name="T13" fmla="*/ 1562 h 2174"/>
                <a:gd name="T14" fmla="*/ 917 w 3276"/>
                <a:gd name="T15" fmla="*/ 1311 h 2174"/>
                <a:gd name="T16" fmla="*/ 1136 w 3276"/>
                <a:gd name="T17" fmla="*/ 1081 h 2174"/>
                <a:gd name="T18" fmla="*/ 1607 w 3276"/>
                <a:gd name="T19" fmla="*/ 617 h 2174"/>
                <a:gd name="T20" fmla="*/ 2219 w 3276"/>
                <a:gd name="T21" fmla="*/ 356 h 2174"/>
                <a:gd name="T22" fmla="*/ 2501 w 3276"/>
                <a:gd name="T23" fmla="*/ 356 h 2174"/>
                <a:gd name="T24" fmla="*/ 2501 w 3276"/>
                <a:gd name="T25" fmla="*/ 60 h 2174"/>
                <a:gd name="T26" fmla="*/ 2533 w 3276"/>
                <a:gd name="T27" fmla="*/ 9 h 2174"/>
                <a:gd name="T28" fmla="*/ 2593 w 3276"/>
                <a:gd name="T29" fmla="*/ 17 h 2174"/>
                <a:gd name="T30" fmla="*/ 3256 w 3276"/>
                <a:gd name="T31" fmla="*/ 578 h 2174"/>
                <a:gd name="T32" fmla="*/ 3276 w 3276"/>
                <a:gd name="T33" fmla="*/ 621 h 2174"/>
                <a:gd name="T34" fmla="*/ 3256 w 3276"/>
                <a:gd name="T35" fmla="*/ 663 h 2174"/>
                <a:gd name="T36" fmla="*/ 2593 w 3276"/>
                <a:gd name="T37" fmla="*/ 1222 h 2174"/>
                <a:gd name="T38" fmla="*/ 2533 w 3276"/>
                <a:gd name="T39" fmla="*/ 1230 h 2174"/>
                <a:gd name="T40" fmla="*/ 2501 w 3276"/>
                <a:gd name="T41" fmla="*/ 1179 h 2174"/>
                <a:gd name="T42" fmla="*/ 2501 w 3276"/>
                <a:gd name="T43" fmla="*/ 893 h 2174"/>
                <a:gd name="T44" fmla="*/ 2220 w 3276"/>
                <a:gd name="T45" fmla="*/ 893 h 2174"/>
                <a:gd name="T46" fmla="*/ 2034 w 3276"/>
                <a:gd name="T47" fmla="*/ 967 h 2174"/>
                <a:gd name="T48" fmla="*/ 1744 w 3276"/>
                <a:gd name="T49" fmla="*/ 1218 h 2174"/>
                <a:gd name="T50" fmla="*/ 1533 w 3276"/>
                <a:gd name="T51" fmla="*/ 1441 h 2174"/>
                <a:gd name="T52" fmla="*/ 1052 w 3276"/>
                <a:gd name="T53" fmla="*/ 1914 h 2174"/>
                <a:gd name="T54" fmla="*/ 432 w 3276"/>
                <a:gd name="T55" fmla="*/ 2174 h 2174"/>
                <a:gd name="T56" fmla="*/ 432 w 3276"/>
                <a:gd name="T57" fmla="*/ 2174 h 2174"/>
                <a:gd name="T58" fmla="*/ 432 w 3276"/>
                <a:gd name="T59" fmla="*/ 2174 h 2174"/>
                <a:gd name="T60" fmla="*/ 432 w 3276"/>
                <a:gd name="T61" fmla="*/ 2174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6" h="2174">
                  <a:moveTo>
                    <a:pt x="432" y="2174"/>
                  </a:moveTo>
                  <a:cubicBezTo>
                    <a:pt x="55" y="2174"/>
                    <a:pt x="55" y="2174"/>
                    <a:pt x="55" y="2174"/>
                  </a:cubicBezTo>
                  <a:cubicBezTo>
                    <a:pt x="25" y="2174"/>
                    <a:pt x="0" y="2149"/>
                    <a:pt x="0" y="2118"/>
                  </a:cubicBezTo>
                  <a:cubicBezTo>
                    <a:pt x="0" y="1693"/>
                    <a:pt x="0" y="1693"/>
                    <a:pt x="0" y="1693"/>
                  </a:cubicBezTo>
                  <a:cubicBezTo>
                    <a:pt x="0" y="1662"/>
                    <a:pt x="25" y="1637"/>
                    <a:pt x="55" y="1637"/>
                  </a:cubicBezTo>
                  <a:cubicBezTo>
                    <a:pt x="432" y="1637"/>
                    <a:pt x="432" y="1637"/>
                    <a:pt x="432" y="1637"/>
                  </a:cubicBezTo>
                  <a:cubicBezTo>
                    <a:pt x="483" y="1637"/>
                    <a:pt x="551" y="1611"/>
                    <a:pt x="625" y="1562"/>
                  </a:cubicBezTo>
                  <a:cubicBezTo>
                    <a:pt x="705" y="1510"/>
                    <a:pt x="804" y="1426"/>
                    <a:pt x="917" y="1311"/>
                  </a:cubicBezTo>
                  <a:cubicBezTo>
                    <a:pt x="989" y="1240"/>
                    <a:pt x="1060" y="1162"/>
                    <a:pt x="1136" y="1081"/>
                  </a:cubicBezTo>
                  <a:cubicBezTo>
                    <a:pt x="1285" y="920"/>
                    <a:pt x="1439" y="753"/>
                    <a:pt x="1607" y="617"/>
                  </a:cubicBezTo>
                  <a:cubicBezTo>
                    <a:pt x="1755" y="497"/>
                    <a:pt x="1960" y="359"/>
                    <a:pt x="2219" y="356"/>
                  </a:cubicBezTo>
                  <a:cubicBezTo>
                    <a:pt x="2501" y="356"/>
                    <a:pt x="2501" y="356"/>
                    <a:pt x="2501" y="356"/>
                  </a:cubicBezTo>
                  <a:cubicBezTo>
                    <a:pt x="2501" y="60"/>
                    <a:pt x="2501" y="60"/>
                    <a:pt x="2501" y="60"/>
                  </a:cubicBezTo>
                  <a:cubicBezTo>
                    <a:pt x="2501" y="38"/>
                    <a:pt x="2514" y="18"/>
                    <a:pt x="2533" y="9"/>
                  </a:cubicBezTo>
                  <a:cubicBezTo>
                    <a:pt x="2553" y="0"/>
                    <a:pt x="2576" y="3"/>
                    <a:pt x="2593" y="17"/>
                  </a:cubicBezTo>
                  <a:cubicBezTo>
                    <a:pt x="3256" y="578"/>
                    <a:pt x="3256" y="578"/>
                    <a:pt x="3256" y="578"/>
                  </a:cubicBezTo>
                  <a:cubicBezTo>
                    <a:pt x="3269" y="588"/>
                    <a:pt x="3276" y="604"/>
                    <a:pt x="3276" y="621"/>
                  </a:cubicBezTo>
                  <a:cubicBezTo>
                    <a:pt x="3276" y="637"/>
                    <a:pt x="3269" y="652"/>
                    <a:pt x="3256" y="663"/>
                  </a:cubicBezTo>
                  <a:cubicBezTo>
                    <a:pt x="2593" y="1222"/>
                    <a:pt x="2593" y="1222"/>
                    <a:pt x="2593" y="1222"/>
                  </a:cubicBezTo>
                  <a:cubicBezTo>
                    <a:pt x="2576" y="1235"/>
                    <a:pt x="2553" y="1239"/>
                    <a:pt x="2533" y="1230"/>
                  </a:cubicBezTo>
                  <a:cubicBezTo>
                    <a:pt x="2514" y="1221"/>
                    <a:pt x="2501" y="1201"/>
                    <a:pt x="2501" y="1179"/>
                  </a:cubicBezTo>
                  <a:cubicBezTo>
                    <a:pt x="2501" y="893"/>
                    <a:pt x="2501" y="893"/>
                    <a:pt x="2501" y="893"/>
                  </a:cubicBezTo>
                  <a:cubicBezTo>
                    <a:pt x="2220" y="893"/>
                    <a:pt x="2220" y="893"/>
                    <a:pt x="2220" y="893"/>
                  </a:cubicBezTo>
                  <a:cubicBezTo>
                    <a:pt x="2191" y="893"/>
                    <a:pt x="2131" y="902"/>
                    <a:pt x="2034" y="967"/>
                  </a:cubicBezTo>
                  <a:cubicBezTo>
                    <a:pt x="1955" y="1018"/>
                    <a:pt x="1857" y="1103"/>
                    <a:pt x="1744" y="1218"/>
                  </a:cubicBezTo>
                  <a:cubicBezTo>
                    <a:pt x="1675" y="1288"/>
                    <a:pt x="1607" y="1362"/>
                    <a:pt x="1533" y="1441"/>
                  </a:cubicBezTo>
                  <a:cubicBezTo>
                    <a:pt x="1381" y="1605"/>
                    <a:pt x="1224" y="1776"/>
                    <a:pt x="1052" y="1914"/>
                  </a:cubicBezTo>
                  <a:cubicBezTo>
                    <a:pt x="901" y="2034"/>
                    <a:pt x="695" y="2171"/>
                    <a:pt x="432" y="2174"/>
                  </a:cubicBezTo>
                  <a:cubicBezTo>
                    <a:pt x="432" y="2174"/>
                    <a:pt x="432" y="2174"/>
                    <a:pt x="432" y="2174"/>
                  </a:cubicBezTo>
                  <a:close/>
                  <a:moveTo>
                    <a:pt x="432" y="2174"/>
                  </a:moveTo>
                  <a:cubicBezTo>
                    <a:pt x="432" y="2174"/>
                    <a:pt x="432" y="2174"/>
                    <a:pt x="432" y="21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A1F8DC4-F98F-4F59-A737-1BB79AEA9296}"/>
              </a:ext>
            </a:extLst>
          </p:cNvPr>
          <p:cNvGrpSpPr/>
          <p:nvPr/>
        </p:nvGrpSpPr>
        <p:grpSpPr>
          <a:xfrm>
            <a:off x="5472496" y="2320727"/>
            <a:ext cx="6381167" cy="473143"/>
            <a:chOff x="5675695" y="3167582"/>
            <a:chExt cx="6381167" cy="473143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C0E93E6-C8E4-4164-809A-E718E1314273}"/>
                </a:ext>
              </a:extLst>
            </p:cNvPr>
            <p:cNvSpPr/>
            <p:nvPr/>
          </p:nvSpPr>
          <p:spPr bwMode="auto">
            <a:xfrm>
              <a:off x="5675695" y="3186691"/>
              <a:ext cx="434926" cy="43492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solidFill>
                  <a:srgbClr val="013A73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32640D5-E74F-4051-9061-A99DB8B04204}"/>
                </a:ext>
              </a:extLst>
            </p:cNvPr>
            <p:cNvSpPr txBox="1"/>
            <p:nvPr/>
          </p:nvSpPr>
          <p:spPr>
            <a:xfrm>
              <a:off x="6259195" y="3167582"/>
              <a:ext cx="5797667" cy="47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  <a:spcBef>
                  <a:spcPts val="600"/>
                </a:spcBef>
                <a:spcAft>
                  <a:spcPts val="1200"/>
                </a:spcAft>
              </a:pPr>
              <a:r>
                <a:rPr lang="zh-CN" altLang="en-US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开发工具和客户端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F800FFDD-A396-45B3-A2F1-678D00A9F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1980" y="3326697"/>
              <a:ext cx="103068" cy="66963"/>
            </a:xfrm>
            <a:custGeom>
              <a:avLst/>
              <a:gdLst>
                <a:gd name="T0" fmla="*/ 850 w 1196"/>
                <a:gd name="T1" fmla="*/ 777 h 777"/>
                <a:gd name="T2" fmla="*/ 812 w 1196"/>
                <a:gd name="T3" fmla="*/ 762 h 777"/>
                <a:gd name="T4" fmla="*/ 714 w 1196"/>
                <a:gd name="T5" fmla="*/ 677 h 777"/>
                <a:gd name="T6" fmla="*/ 443 w 1196"/>
                <a:gd name="T7" fmla="*/ 537 h 777"/>
                <a:gd name="T8" fmla="*/ 55 w 1196"/>
                <a:gd name="T9" fmla="*/ 537 h 777"/>
                <a:gd name="T10" fmla="*/ 0 w 1196"/>
                <a:gd name="T11" fmla="*/ 481 h 777"/>
                <a:gd name="T12" fmla="*/ 0 w 1196"/>
                <a:gd name="T13" fmla="*/ 55 h 777"/>
                <a:gd name="T14" fmla="*/ 55 w 1196"/>
                <a:gd name="T15" fmla="*/ 0 h 777"/>
                <a:gd name="T16" fmla="*/ 438 w 1196"/>
                <a:gd name="T17" fmla="*/ 0 h 777"/>
                <a:gd name="T18" fmla="*/ 919 w 1196"/>
                <a:gd name="T19" fmla="*/ 163 h 777"/>
                <a:gd name="T20" fmla="*/ 1177 w 1196"/>
                <a:gd name="T21" fmla="*/ 371 h 777"/>
                <a:gd name="T22" fmla="*/ 1195 w 1196"/>
                <a:gd name="T23" fmla="*/ 410 h 777"/>
                <a:gd name="T24" fmla="*/ 1180 w 1196"/>
                <a:gd name="T25" fmla="*/ 450 h 777"/>
                <a:gd name="T26" fmla="*/ 1021 w 1196"/>
                <a:gd name="T27" fmla="*/ 619 h 777"/>
                <a:gd name="T28" fmla="*/ 890 w 1196"/>
                <a:gd name="T29" fmla="*/ 760 h 777"/>
                <a:gd name="T30" fmla="*/ 850 w 1196"/>
                <a:gd name="T31" fmla="*/ 777 h 777"/>
                <a:gd name="T32" fmla="*/ 850 w 1196"/>
                <a:gd name="T33" fmla="*/ 777 h 777"/>
                <a:gd name="T34" fmla="*/ 850 w 1196"/>
                <a:gd name="T35" fmla="*/ 77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6" h="777">
                  <a:moveTo>
                    <a:pt x="850" y="777"/>
                  </a:moveTo>
                  <a:cubicBezTo>
                    <a:pt x="836" y="777"/>
                    <a:pt x="822" y="772"/>
                    <a:pt x="812" y="762"/>
                  </a:cubicBezTo>
                  <a:cubicBezTo>
                    <a:pt x="775" y="728"/>
                    <a:pt x="743" y="700"/>
                    <a:pt x="714" y="677"/>
                  </a:cubicBezTo>
                  <a:cubicBezTo>
                    <a:pt x="588" y="573"/>
                    <a:pt x="491" y="537"/>
                    <a:pt x="443" y="537"/>
                  </a:cubicBezTo>
                  <a:cubicBezTo>
                    <a:pt x="55" y="537"/>
                    <a:pt x="55" y="537"/>
                    <a:pt x="55" y="537"/>
                  </a:cubicBezTo>
                  <a:cubicBezTo>
                    <a:pt x="25" y="537"/>
                    <a:pt x="0" y="512"/>
                    <a:pt x="0" y="48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597" y="1"/>
                    <a:pt x="754" y="53"/>
                    <a:pt x="919" y="163"/>
                  </a:cubicBezTo>
                  <a:cubicBezTo>
                    <a:pt x="1001" y="217"/>
                    <a:pt x="1084" y="283"/>
                    <a:pt x="1177" y="371"/>
                  </a:cubicBezTo>
                  <a:cubicBezTo>
                    <a:pt x="1188" y="381"/>
                    <a:pt x="1195" y="395"/>
                    <a:pt x="1195" y="410"/>
                  </a:cubicBezTo>
                  <a:cubicBezTo>
                    <a:pt x="1196" y="425"/>
                    <a:pt x="1190" y="439"/>
                    <a:pt x="1180" y="450"/>
                  </a:cubicBezTo>
                  <a:cubicBezTo>
                    <a:pt x="1126" y="506"/>
                    <a:pt x="1073" y="563"/>
                    <a:pt x="1021" y="619"/>
                  </a:cubicBezTo>
                  <a:cubicBezTo>
                    <a:pt x="976" y="668"/>
                    <a:pt x="932" y="714"/>
                    <a:pt x="890" y="760"/>
                  </a:cubicBezTo>
                  <a:cubicBezTo>
                    <a:pt x="879" y="771"/>
                    <a:pt x="864" y="777"/>
                    <a:pt x="850" y="777"/>
                  </a:cubicBezTo>
                  <a:close/>
                  <a:moveTo>
                    <a:pt x="850" y="777"/>
                  </a:moveTo>
                  <a:cubicBezTo>
                    <a:pt x="850" y="777"/>
                    <a:pt x="850" y="777"/>
                    <a:pt x="850" y="77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F62D87C9-95D1-4098-8E4F-F67298E00E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8037" y="3405850"/>
              <a:ext cx="156299" cy="106462"/>
            </a:xfrm>
            <a:custGeom>
              <a:avLst/>
              <a:gdLst>
                <a:gd name="T0" fmla="*/ 1093 w 1813"/>
                <a:gd name="T1" fmla="*/ 1235 h 1235"/>
                <a:gd name="T2" fmla="*/ 1070 w 1813"/>
                <a:gd name="T3" fmla="*/ 1229 h 1235"/>
                <a:gd name="T4" fmla="*/ 1038 w 1813"/>
                <a:gd name="T5" fmla="*/ 1179 h 1235"/>
                <a:gd name="T6" fmla="*/ 1038 w 1813"/>
                <a:gd name="T7" fmla="*/ 898 h 1235"/>
                <a:gd name="T8" fmla="*/ 763 w 1813"/>
                <a:gd name="T9" fmla="*/ 898 h 1235"/>
                <a:gd name="T10" fmla="*/ 278 w 1813"/>
                <a:gd name="T11" fmla="*/ 736 h 1235"/>
                <a:gd name="T12" fmla="*/ 19 w 1813"/>
                <a:gd name="T13" fmla="*/ 530 h 1235"/>
                <a:gd name="T14" fmla="*/ 1 w 1813"/>
                <a:gd name="T15" fmla="*/ 490 h 1235"/>
                <a:gd name="T16" fmla="*/ 16 w 1813"/>
                <a:gd name="T17" fmla="*/ 450 h 1235"/>
                <a:gd name="T18" fmla="*/ 185 w 1813"/>
                <a:gd name="T19" fmla="*/ 271 h 1235"/>
                <a:gd name="T20" fmla="*/ 306 w 1813"/>
                <a:gd name="T21" fmla="*/ 140 h 1235"/>
                <a:gd name="T22" fmla="*/ 385 w 1813"/>
                <a:gd name="T23" fmla="*/ 138 h 1235"/>
                <a:gd name="T24" fmla="*/ 479 w 1813"/>
                <a:gd name="T25" fmla="*/ 220 h 1235"/>
                <a:gd name="T26" fmla="*/ 759 w 1813"/>
                <a:gd name="T27" fmla="*/ 361 h 1235"/>
                <a:gd name="T28" fmla="*/ 1038 w 1813"/>
                <a:gd name="T29" fmla="*/ 361 h 1235"/>
                <a:gd name="T30" fmla="*/ 1038 w 1813"/>
                <a:gd name="T31" fmla="*/ 60 h 1235"/>
                <a:gd name="T32" fmla="*/ 1070 w 1813"/>
                <a:gd name="T33" fmla="*/ 9 h 1235"/>
                <a:gd name="T34" fmla="*/ 1130 w 1813"/>
                <a:gd name="T35" fmla="*/ 17 h 1235"/>
                <a:gd name="T36" fmla="*/ 1793 w 1813"/>
                <a:gd name="T37" fmla="*/ 578 h 1235"/>
                <a:gd name="T38" fmla="*/ 1813 w 1813"/>
                <a:gd name="T39" fmla="*/ 620 h 1235"/>
                <a:gd name="T40" fmla="*/ 1793 w 1813"/>
                <a:gd name="T41" fmla="*/ 663 h 1235"/>
                <a:gd name="T42" fmla="*/ 1130 w 1813"/>
                <a:gd name="T43" fmla="*/ 1221 h 1235"/>
                <a:gd name="T44" fmla="*/ 1093 w 1813"/>
                <a:gd name="T45" fmla="*/ 1235 h 1235"/>
                <a:gd name="T46" fmla="*/ 1093 w 1813"/>
                <a:gd name="T47" fmla="*/ 1235 h 1235"/>
                <a:gd name="T48" fmla="*/ 1093 w 1813"/>
                <a:gd name="T49" fmla="*/ 123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13" h="1235">
                  <a:moveTo>
                    <a:pt x="1093" y="1235"/>
                  </a:moveTo>
                  <a:cubicBezTo>
                    <a:pt x="1085" y="1235"/>
                    <a:pt x="1078" y="1233"/>
                    <a:pt x="1070" y="1229"/>
                  </a:cubicBezTo>
                  <a:cubicBezTo>
                    <a:pt x="1051" y="1220"/>
                    <a:pt x="1038" y="1201"/>
                    <a:pt x="1038" y="1179"/>
                  </a:cubicBezTo>
                  <a:cubicBezTo>
                    <a:pt x="1038" y="898"/>
                    <a:pt x="1038" y="898"/>
                    <a:pt x="1038" y="898"/>
                  </a:cubicBezTo>
                  <a:cubicBezTo>
                    <a:pt x="763" y="898"/>
                    <a:pt x="763" y="898"/>
                    <a:pt x="763" y="898"/>
                  </a:cubicBezTo>
                  <a:cubicBezTo>
                    <a:pt x="604" y="897"/>
                    <a:pt x="444" y="845"/>
                    <a:pt x="278" y="736"/>
                  </a:cubicBezTo>
                  <a:cubicBezTo>
                    <a:pt x="195" y="682"/>
                    <a:pt x="113" y="617"/>
                    <a:pt x="19" y="530"/>
                  </a:cubicBezTo>
                  <a:cubicBezTo>
                    <a:pt x="7" y="520"/>
                    <a:pt x="1" y="505"/>
                    <a:pt x="1" y="490"/>
                  </a:cubicBezTo>
                  <a:cubicBezTo>
                    <a:pt x="0" y="475"/>
                    <a:pt x="6" y="461"/>
                    <a:pt x="16" y="450"/>
                  </a:cubicBezTo>
                  <a:cubicBezTo>
                    <a:pt x="74" y="390"/>
                    <a:pt x="130" y="330"/>
                    <a:pt x="185" y="271"/>
                  </a:cubicBezTo>
                  <a:cubicBezTo>
                    <a:pt x="227" y="226"/>
                    <a:pt x="267" y="182"/>
                    <a:pt x="306" y="140"/>
                  </a:cubicBezTo>
                  <a:cubicBezTo>
                    <a:pt x="327" y="119"/>
                    <a:pt x="362" y="117"/>
                    <a:pt x="385" y="138"/>
                  </a:cubicBezTo>
                  <a:cubicBezTo>
                    <a:pt x="420" y="171"/>
                    <a:pt x="451" y="197"/>
                    <a:pt x="479" y="220"/>
                  </a:cubicBezTo>
                  <a:cubicBezTo>
                    <a:pt x="588" y="309"/>
                    <a:pt x="693" y="361"/>
                    <a:pt x="759" y="361"/>
                  </a:cubicBezTo>
                  <a:cubicBezTo>
                    <a:pt x="1038" y="361"/>
                    <a:pt x="1038" y="361"/>
                    <a:pt x="1038" y="361"/>
                  </a:cubicBezTo>
                  <a:cubicBezTo>
                    <a:pt x="1038" y="60"/>
                    <a:pt x="1038" y="60"/>
                    <a:pt x="1038" y="60"/>
                  </a:cubicBezTo>
                  <a:cubicBezTo>
                    <a:pt x="1038" y="38"/>
                    <a:pt x="1051" y="18"/>
                    <a:pt x="1070" y="9"/>
                  </a:cubicBezTo>
                  <a:cubicBezTo>
                    <a:pt x="1090" y="0"/>
                    <a:pt x="1113" y="3"/>
                    <a:pt x="1130" y="17"/>
                  </a:cubicBezTo>
                  <a:cubicBezTo>
                    <a:pt x="1793" y="578"/>
                    <a:pt x="1793" y="578"/>
                    <a:pt x="1793" y="578"/>
                  </a:cubicBezTo>
                  <a:cubicBezTo>
                    <a:pt x="1806" y="588"/>
                    <a:pt x="1813" y="604"/>
                    <a:pt x="1813" y="620"/>
                  </a:cubicBezTo>
                  <a:cubicBezTo>
                    <a:pt x="1813" y="636"/>
                    <a:pt x="1806" y="652"/>
                    <a:pt x="1793" y="663"/>
                  </a:cubicBezTo>
                  <a:cubicBezTo>
                    <a:pt x="1130" y="1221"/>
                    <a:pt x="1130" y="1221"/>
                    <a:pt x="1130" y="1221"/>
                  </a:cubicBezTo>
                  <a:cubicBezTo>
                    <a:pt x="1119" y="1230"/>
                    <a:pt x="1106" y="1235"/>
                    <a:pt x="1093" y="1235"/>
                  </a:cubicBezTo>
                  <a:close/>
                  <a:moveTo>
                    <a:pt x="1093" y="1235"/>
                  </a:moveTo>
                  <a:cubicBezTo>
                    <a:pt x="1093" y="1235"/>
                    <a:pt x="1093" y="1235"/>
                    <a:pt x="1093" y="123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AC08A759-28B7-4FCE-AF4A-F7D729113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1980" y="3295993"/>
              <a:ext cx="282356" cy="187312"/>
            </a:xfrm>
            <a:custGeom>
              <a:avLst/>
              <a:gdLst>
                <a:gd name="T0" fmla="*/ 432 w 3276"/>
                <a:gd name="T1" fmla="*/ 2174 h 2174"/>
                <a:gd name="T2" fmla="*/ 55 w 3276"/>
                <a:gd name="T3" fmla="*/ 2174 h 2174"/>
                <a:gd name="T4" fmla="*/ 0 w 3276"/>
                <a:gd name="T5" fmla="*/ 2118 h 2174"/>
                <a:gd name="T6" fmla="*/ 0 w 3276"/>
                <a:gd name="T7" fmla="*/ 1693 h 2174"/>
                <a:gd name="T8" fmla="*/ 55 w 3276"/>
                <a:gd name="T9" fmla="*/ 1637 h 2174"/>
                <a:gd name="T10" fmla="*/ 432 w 3276"/>
                <a:gd name="T11" fmla="*/ 1637 h 2174"/>
                <a:gd name="T12" fmla="*/ 625 w 3276"/>
                <a:gd name="T13" fmla="*/ 1562 h 2174"/>
                <a:gd name="T14" fmla="*/ 917 w 3276"/>
                <a:gd name="T15" fmla="*/ 1311 h 2174"/>
                <a:gd name="T16" fmla="*/ 1136 w 3276"/>
                <a:gd name="T17" fmla="*/ 1081 h 2174"/>
                <a:gd name="T18" fmla="*/ 1607 w 3276"/>
                <a:gd name="T19" fmla="*/ 617 h 2174"/>
                <a:gd name="T20" fmla="*/ 2219 w 3276"/>
                <a:gd name="T21" fmla="*/ 356 h 2174"/>
                <a:gd name="T22" fmla="*/ 2501 w 3276"/>
                <a:gd name="T23" fmla="*/ 356 h 2174"/>
                <a:gd name="T24" fmla="*/ 2501 w 3276"/>
                <a:gd name="T25" fmla="*/ 60 h 2174"/>
                <a:gd name="T26" fmla="*/ 2533 w 3276"/>
                <a:gd name="T27" fmla="*/ 9 h 2174"/>
                <a:gd name="T28" fmla="*/ 2593 w 3276"/>
                <a:gd name="T29" fmla="*/ 17 h 2174"/>
                <a:gd name="T30" fmla="*/ 3256 w 3276"/>
                <a:gd name="T31" fmla="*/ 578 h 2174"/>
                <a:gd name="T32" fmla="*/ 3276 w 3276"/>
                <a:gd name="T33" fmla="*/ 621 h 2174"/>
                <a:gd name="T34" fmla="*/ 3256 w 3276"/>
                <a:gd name="T35" fmla="*/ 663 h 2174"/>
                <a:gd name="T36" fmla="*/ 2593 w 3276"/>
                <a:gd name="T37" fmla="*/ 1222 h 2174"/>
                <a:gd name="T38" fmla="*/ 2533 w 3276"/>
                <a:gd name="T39" fmla="*/ 1230 h 2174"/>
                <a:gd name="T40" fmla="*/ 2501 w 3276"/>
                <a:gd name="T41" fmla="*/ 1179 h 2174"/>
                <a:gd name="T42" fmla="*/ 2501 w 3276"/>
                <a:gd name="T43" fmla="*/ 893 h 2174"/>
                <a:gd name="T44" fmla="*/ 2220 w 3276"/>
                <a:gd name="T45" fmla="*/ 893 h 2174"/>
                <a:gd name="T46" fmla="*/ 2034 w 3276"/>
                <a:gd name="T47" fmla="*/ 967 h 2174"/>
                <a:gd name="T48" fmla="*/ 1744 w 3276"/>
                <a:gd name="T49" fmla="*/ 1218 h 2174"/>
                <a:gd name="T50" fmla="*/ 1533 w 3276"/>
                <a:gd name="T51" fmla="*/ 1441 h 2174"/>
                <a:gd name="T52" fmla="*/ 1052 w 3276"/>
                <a:gd name="T53" fmla="*/ 1914 h 2174"/>
                <a:gd name="T54" fmla="*/ 432 w 3276"/>
                <a:gd name="T55" fmla="*/ 2174 h 2174"/>
                <a:gd name="T56" fmla="*/ 432 w 3276"/>
                <a:gd name="T57" fmla="*/ 2174 h 2174"/>
                <a:gd name="T58" fmla="*/ 432 w 3276"/>
                <a:gd name="T59" fmla="*/ 2174 h 2174"/>
                <a:gd name="T60" fmla="*/ 432 w 3276"/>
                <a:gd name="T61" fmla="*/ 2174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6" h="2174">
                  <a:moveTo>
                    <a:pt x="432" y="2174"/>
                  </a:moveTo>
                  <a:cubicBezTo>
                    <a:pt x="55" y="2174"/>
                    <a:pt x="55" y="2174"/>
                    <a:pt x="55" y="2174"/>
                  </a:cubicBezTo>
                  <a:cubicBezTo>
                    <a:pt x="25" y="2174"/>
                    <a:pt x="0" y="2149"/>
                    <a:pt x="0" y="2118"/>
                  </a:cubicBezTo>
                  <a:cubicBezTo>
                    <a:pt x="0" y="1693"/>
                    <a:pt x="0" y="1693"/>
                    <a:pt x="0" y="1693"/>
                  </a:cubicBezTo>
                  <a:cubicBezTo>
                    <a:pt x="0" y="1662"/>
                    <a:pt x="25" y="1637"/>
                    <a:pt x="55" y="1637"/>
                  </a:cubicBezTo>
                  <a:cubicBezTo>
                    <a:pt x="432" y="1637"/>
                    <a:pt x="432" y="1637"/>
                    <a:pt x="432" y="1637"/>
                  </a:cubicBezTo>
                  <a:cubicBezTo>
                    <a:pt x="483" y="1637"/>
                    <a:pt x="551" y="1611"/>
                    <a:pt x="625" y="1562"/>
                  </a:cubicBezTo>
                  <a:cubicBezTo>
                    <a:pt x="705" y="1510"/>
                    <a:pt x="804" y="1426"/>
                    <a:pt x="917" y="1311"/>
                  </a:cubicBezTo>
                  <a:cubicBezTo>
                    <a:pt x="989" y="1240"/>
                    <a:pt x="1060" y="1162"/>
                    <a:pt x="1136" y="1081"/>
                  </a:cubicBezTo>
                  <a:cubicBezTo>
                    <a:pt x="1285" y="920"/>
                    <a:pt x="1439" y="753"/>
                    <a:pt x="1607" y="617"/>
                  </a:cubicBezTo>
                  <a:cubicBezTo>
                    <a:pt x="1755" y="497"/>
                    <a:pt x="1960" y="359"/>
                    <a:pt x="2219" y="356"/>
                  </a:cubicBezTo>
                  <a:cubicBezTo>
                    <a:pt x="2501" y="356"/>
                    <a:pt x="2501" y="356"/>
                    <a:pt x="2501" y="356"/>
                  </a:cubicBezTo>
                  <a:cubicBezTo>
                    <a:pt x="2501" y="60"/>
                    <a:pt x="2501" y="60"/>
                    <a:pt x="2501" y="60"/>
                  </a:cubicBezTo>
                  <a:cubicBezTo>
                    <a:pt x="2501" y="38"/>
                    <a:pt x="2514" y="18"/>
                    <a:pt x="2533" y="9"/>
                  </a:cubicBezTo>
                  <a:cubicBezTo>
                    <a:pt x="2553" y="0"/>
                    <a:pt x="2576" y="3"/>
                    <a:pt x="2593" y="17"/>
                  </a:cubicBezTo>
                  <a:cubicBezTo>
                    <a:pt x="3256" y="578"/>
                    <a:pt x="3256" y="578"/>
                    <a:pt x="3256" y="578"/>
                  </a:cubicBezTo>
                  <a:cubicBezTo>
                    <a:pt x="3269" y="588"/>
                    <a:pt x="3276" y="604"/>
                    <a:pt x="3276" y="621"/>
                  </a:cubicBezTo>
                  <a:cubicBezTo>
                    <a:pt x="3276" y="637"/>
                    <a:pt x="3269" y="652"/>
                    <a:pt x="3256" y="663"/>
                  </a:cubicBezTo>
                  <a:cubicBezTo>
                    <a:pt x="2593" y="1222"/>
                    <a:pt x="2593" y="1222"/>
                    <a:pt x="2593" y="1222"/>
                  </a:cubicBezTo>
                  <a:cubicBezTo>
                    <a:pt x="2576" y="1235"/>
                    <a:pt x="2553" y="1239"/>
                    <a:pt x="2533" y="1230"/>
                  </a:cubicBezTo>
                  <a:cubicBezTo>
                    <a:pt x="2514" y="1221"/>
                    <a:pt x="2501" y="1201"/>
                    <a:pt x="2501" y="1179"/>
                  </a:cubicBezTo>
                  <a:cubicBezTo>
                    <a:pt x="2501" y="893"/>
                    <a:pt x="2501" y="893"/>
                    <a:pt x="2501" y="893"/>
                  </a:cubicBezTo>
                  <a:cubicBezTo>
                    <a:pt x="2220" y="893"/>
                    <a:pt x="2220" y="893"/>
                    <a:pt x="2220" y="893"/>
                  </a:cubicBezTo>
                  <a:cubicBezTo>
                    <a:pt x="2191" y="893"/>
                    <a:pt x="2131" y="902"/>
                    <a:pt x="2034" y="967"/>
                  </a:cubicBezTo>
                  <a:cubicBezTo>
                    <a:pt x="1955" y="1018"/>
                    <a:pt x="1857" y="1103"/>
                    <a:pt x="1744" y="1218"/>
                  </a:cubicBezTo>
                  <a:cubicBezTo>
                    <a:pt x="1675" y="1288"/>
                    <a:pt x="1607" y="1362"/>
                    <a:pt x="1533" y="1441"/>
                  </a:cubicBezTo>
                  <a:cubicBezTo>
                    <a:pt x="1381" y="1605"/>
                    <a:pt x="1224" y="1776"/>
                    <a:pt x="1052" y="1914"/>
                  </a:cubicBezTo>
                  <a:cubicBezTo>
                    <a:pt x="901" y="2034"/>
                    <a:pt x="695" y="2171"/>
                    <a:pt x="432" y="2174"/>
                  </a:cubicBezTo>
                  <a:cubicBezTo>
                    <a:pt x="432" y="2174"/>
                    <a:pt x="432" y="2174"/>
                    <a:pt x="432" y="2174"/>
                  </a:cubicBezTo>
                  <a:close/>
                  <a:moveTo>
                    <a:pt x="432" y="2174"/>
                  </a:moveTo>
                  <a:cubicBezTo>
                    <a:pt x="432" y="2174"/>
                    <a:pt x="432" y="2174"/>
                    <a:pt x="432" y="21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847C3FA-0EB7-4D13-A765-7CC9A6342B92}"/>
              </a:ext>
            </a:extLst>
          </p:cNvPr>
          <p:cNvGrpSpPr/>
          <p:nvPr/>
        </p:nvGrpSpPr>
        <p:grpSpPr>
          <a:xfrm>
            <a:off x="5472496" y="3229328"/>
            <a:ext cx="6058027" cy="473143"/>
            <a:chOff x="5675695" y="4270968"/>
            <a:chExt cx="6058027" cy="473143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81F8F89-5CCE-44A8-AEA4-C8032140D664}"/>
                </a:ext>
              </a:extLst>
            </p:cNvPr>
            <p:cNvSpPr/>
            <p:nvPr/>
          </p:nvSpPr>
          <p:spPr bwMode="auto">
            <a:xfrm>
              <a:off x="5675695" y="4290077"/>
              <a:ext cx="434926" cy="43492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solidFill>
                  <a:srgbClr val="013A73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566BE16-6C38-47E3-84AA-2C8E78C4C1FC}"/>
                </a:ext>
              </a:extLst>
            </p:cNvPr>
            <p:cNvSpPr txBox="1"/>
            <p:nvPr/>
          </p:nvSpPr>
          <p:spPr>
            <a:xfrm>
              <a:off x="6259195" y="4270968"/>
              <a:ext cx="5474527" cy="47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  <a:spcBef>
                  <a:spcPts val="600"/>
                </a:spcBef>
                <a:spcAft>
                  <a:spcPts val="1200"/>
                </a:spcAft>
              </a:pPr>
              <a:r>
                <a:rPr lang="en-US" altLang="zh-CN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Solidity</a:t>
              </a:r>
              <a:r>
                <a:rPr lang="zh-CN" altLang="en-US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语言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0690A9EE-C704-436C-A68D-99AEDC1EB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7556" y="4429634"/>
              <a:ext cx="103068" cy="66963"/>
            </a:xfrm>
            <a:custGeom>
              <a:avLst/>
              <a:gdLst>
                <a:gd name="T0" fmla="*/ 850 w 1196"/>
                <a:gd name="T1" fmla="*/ 777 h 777"/>
                <a:gd name="T2" fmla="*/ 812 w 1196"/>
                <a:gd name="T3" fmla="*/ 762 h 777"/>
                <a:gd name="T4" fmla="*/ 714 w 1196"/>
                <a:gd name="T5" fmla="*/ 677 h 777"/>
                <a:gd name="T6" fmla="*/ 443 w 1196"/>
                <a:gd name="T7" fmla="*/ 537 h 777"/>
                <a:gd name="T8" fmla="*/ 55 w 1196"/>
                <a:gd name="T9" fmla="*/ 537 h 777"/>
                <a:gd name="T10" fmla="*/ 0 w 1196"/>
                <a:gd name="T11" fmla="*/ 481 h 777"/>
                <a:gd name="T12" fmla="*/ 0 w 1196"/>
                <a:gd name="T13" fmla="*/ 55 h 777"/>
                <a:gd name="T14" fmla="*/ 55 w 1196"/>
                <a:gd name="T15" fmla="*/ 0 h 777"/>
                <a:gd name="T16" fmla="*/ 438 w 1196"/>
                <a:gd name="T17" fmla="*/ 0 h 777"/>
                <a:gd name="T18" fmla="*/ 919 w 1196"/>
                <a:gd name="T19" fmla="*/ 163 h 777"/>
                <a:gd name="T20" fmla="*/ 1177 w 1196"/>
                <a:gd name="T21" fmla="*/ 371 h 777"/>
                <a:gd name="T22" fmla="*/ 1195 w 1196"/>
                <a:gd name="T23" fmla="*/ 410 h 777"/>
                <a:gd name="T24" fmla="*/ 1180 w 1196"/>
                <a:gd name="T25" fmla="*/ 450 h 777"/>
                <a:gd name="T26" fmla="*/ 1021 w 1196"/>
                <a:gd name="T27" fmla="*/ 619 h 777"/>
                <a:gd name="T28" fmla="*/ 890 w 1196"/>
                <a:gd name="T29" fmla="*/ 760 h 777"/>
                <a:gd name="T30" fmla="*/ 850 w 1196"/>
                <a:gd name="T31" fmla="*/ 777 h 777"/>
                <a:gd name="T32" fmla="*/ 850 w 1196"/>
                <a:gd name="T33" fmla="*/ 777 h 777"/>
                <a:gd name="T34" fmla="*/ 850 w 1196"/>
                <a:gd name="T35" fmla="*/ 77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6" h="777">
                  <a:moveTo>
                    <a:pt x="850" y="777"/>
                  </a:moveTo>
                  <a:cubicBezTo>
                    <a:pt x="836" y="777"/>
                    <a:pt x="822" y="772"/>
                    <a:pt x="812" y="762"/>
                  </a:cubicBezTo>
                  <a:cubicBezTo>
                    <a:pt x="775" y="728"/>
                    <a:pt x="743" y="700"/>
                    <a:pt x="714" y="677"/>
                  </a:cubicBezTo>
                  <a:cubicBezTo>
                    <a:pt x="588" y="573"/>
                    <a:pt x="491" y="537"/>
                    <a:pt x="443" y="537"/>
                  </a:cubicBezTo>
                  <a:cubicBezTo>
                    <a:pt x="55" y="537"/>
                    <a:pt x="55" y="537"/>
                    <a:pt x="55" y="537"/>
                  </a:cubicBezTo>
                  <a:cubicBezTo>
                    <a:pt x="25" y="537"/>
                    <a:pt x="0" y="512"/>
                    <a:pt x="0" y="48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597" y="1"/>
                    <a:pt x="754" y="53"/>
                    <a:pt x="919" y="163"/>
                  </a:cubicBezTo>
                  <a:cubicBezTo>
                    <a:pt x="1001" y="217"/>
                    <a:pt x="1084" y="283"/>
                    <a:pt x="1177" y="371"/>
                  </a:cubicBezTo>
                  <a:cubicBezTo>
                    <a:pt x="1188" y="381"/>
                    <a:pt x="1195" y="395"/>
                    <a:pt x="1195" y="410"/>
                  </a:cubicBezTo>
                  <a:cubicBezTo>
                    <a:pt x="1196" y="425"/>
                    <a:pt x="1190" y="439"/>
                    <a:pt x="1180" y="450"/>
                  </a:cubicBezTo>
                  <a:cubicBezTo>
                    <a:pt x="1126" y="506"/>
                    <a:pt x="1073" y="563"/>
                    <a:pt x="1021" y="619"/>
                  </a:cubicBezTo>
                  <a:cubicBezTo>
                    <a:pt x="976" y="668"/>
                    <a:pt x="932" y="714"/>
                    <a:pt x="890" y="760"/>
                  </a:cubicBezTo>
                  <a:cubicBezTo>
                    <a:pt x="879" y="771"/>
                    <a:pt x="864" y="777"/>
                    <a:pt x="850" y="777"/>
                  </a:cubicBezTo>
                  <a:close/>
                  <a:moveTo>
                    <a:pt x="850" y="777"/>
                  </a:moveTo>
                  <a:cubicBezTo>
                    <a:pt x="850" y="777"/>
                    <a:pt x="850" y="777"/>
                    <a:pt x="850" y="77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7FC05E6-E126-48C7-8747-CB00A1965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3613" y="4508787"/>
              <a:ext cx="156299" cy="106462"/>
            </a:xfrm>
            <a:custGeom>
              <a:avLst/>
              <a:gdLst>
                <a:gd name="T0" fmla="*/ 1093 w 1813"/>
                <a:gd name="T1" fmla="*/ 1235 h 1235"/>
                <a:gd name="T2" fmla="*/ 1070 w 1813"/>
                <a:gd name="T3" fmla="*/ 1229 h 1235"/>
                <a:gd name="T4" fmla="*/ 1038 w 1813"/>
                <a:gd name="T5" fmla="*/ 1179 h 1235"/>
                <a:gd name="T6" fmla="*/ 1038 w 1813"/>
                <a:gd name="T7" fmla="*/ 898 h 1235"/>
                <a:gd name="T8" fmla="*/ 763 w 1813"/>
                <a:gd name="T9" fmla="*/ 898 h 1235"/>
                <a:gd name="T10" fmla="*/ 278 w 1813"/>
                <a:gd name="T11" fmla="*/ 736 h 1235"/>
                <a:gd name="T12" fmla="*/ 19 w 1813"/>
                <a:gd name="T13" fmla="*/ 530 h 1235"/>
                <a:gd name="T14" fmla="*/ 1 w 1813"/>
                <a:gd name="T15" fmla="*/ 490 h 1235"/>
                <a:gd name="T16" fmla="*/ 16 w 1813"/>
                <a:gd name="T17" fmla="*/ 450 h 1235"/>
                <a:gd name="T18" fmla="*/ 185 w 1813"/>
                <a:gd name="T19" fmla="*/ 271 h 1235"/>
                <a:gd name="T20" fmla="*/ 306 w 1813"/>
                <a:gd name="T21" fmla="*/ 140 h 1235"/>
                <a:gd name="T22" fmla="*/ 385 w 1813"/>
                <a:gd name="T23" fmla="*/ 138 h 1235"/>
                <a:gd name="T24" fmla="*/ 479 w 1813"/>
                <a:gd name="T25" fmla="*/ 220 h 1235"/>
                <a:gd name="T26" fmla="*/ 759 w 1813"/>
                <a:gd name="T27" fmla="*/ 361 h 1235"/>
                <a:gd name="T28" fmla="*/ 1038 w 1813"/>
                <a:gd name="T29" fmla="*/ 361 h 1235"/>
                <a:gd name="T30" fmla="*/ 1038 w 1813"/>
                <a:gd name="T31" fmla="*/ 60 h 1235"/>
                <a:gd name="T32" fmla="*/ 1070 w 1813"/>
                <a:gd name="T33" fmla="*/ 9 h 1235"/>
                <a:gd name="T34" fmla="*/ 1130 w 1813"/>
                <a:gd name="T35" fmla="*/ 17 h 1235"/>
                <a:gd name="T36" fmla="*/ 1793 w 1813"/>
                <a:gd name="T37" fmla="*/ 578 h 1235"/>
                <a:gd name="T38" fmla="*/ 1813 w 1813"/>
                <a:gd name="T39" fmla="*/ 620 h 1235"/>
                <a:gd name="T40" fmla="*/ 1793 w 1813"/>
                <a:gd name="T41" fmla="*/ 663 h 1235"/>
                <a:gd name="T42" fmla="*/ 1130 w 1813"/>
                <a:gd name="T43" fmla="*/ 1221 h 1235"/>
                <a:gd name="T44" fmla="*/ 1093 w 1813"/>
                <a:gd name="T45" fmla="*/ 1235 h 1235"/>
                <a:gd name="T46" fmla="*/ 1093 w 1813"/>
                <a:gd name="T47" fmla="*/ 1235 h 1235"/>
                <a:gd name="T48" fmla="*/ 1093 w 1813"/>
                <a:gd name="T49" fmla="*/ 123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13" h="1235">
                  <a:moveTo>
                    <a:pt x="1093" y="1235"/>
                  </a:moveTo>
                  <a:cubicBezTo>
                    <a:pt x="1085" y="1235"/>
                    <a:pt x="1078" y="1233"/>
                    <a:pt x="1070" y="1229"/>
                  </a:cubicBezTo>
                  <a:cubicBezTo>
                    <a:pt x="1051" y="1220"/>
                    <a:pt x="1038" y="1201"/>
                    <a:pt x="1038" y="1179"/>
                  </a:cubicBezTo>
                  <a:cubicBezTo>
                    <a:pt x="1038" y="898"/>
                    <a:pt x="1038" y="898"/>
                    <a:pt x="1038" y="898"/>
                  </a:cubicBezTo>
                  <a:cubicBezTo>
                    <a:pt x="763" y="898"/>
                    <a:pt x="763" y="898"/>
                    <a:pt x="763" y="898"/>
                  </a:cubicBezTo>
                  <a:cubicBezTo>
                    <a:pt x="604" y="897"/>
                    <a:pt x="444" y="845"/>
                    <a:pt x="278" y="736"/>
                  </a:cubicBezTo>
                  <a:cubicBezTo>
                    <a:pt x="195" y="682"/>
                    <a:pt x="113" y="617"/>
                    <a:pt x="19" y="530"/>
                  </a:cubicBezTo>
                  <a:cubicBezTo>
                    <a:pt x="7" y="520"/>
                    <a:pt x="1" y="505"/>
                    <a:pt x="1" y="490"/>
                  </a:cubicBezTo>
                  <a:cubicBezTo>
                    <a:pt x="0" y="475"/>
                    <a:pt x="6" y="461"/>
                    <a:pt x="16" y="450"/>
                  </a:cubicBezTo>
                  <a:cubicBezTo>
                    <a:pt x="74" y="390"/>
                    <a:pt x="130" y="330"/>
                    <a:pt x="185" y="271"/>
                  </a:cubicBezTo>
                  <a:cubicBezTo>
                    <a:pt x="227" y="226"/>
                    <a:pt x="267" y="182"/>
                    <a:pt x="306" y="140"/>
                  </a:cubicBezTo>
                  <a:cubicBezTo>
                    <a:pt x="327" y="119"/>
                    <a:pt x="362" y="117"/>
                    <a:pt x="385" y="138"/>
                  </a:cubicBezTo>
                  <a:cubicBezTo>
                    <a:pt x="420" y="171"/>
                    <a:pt x="451" y="197"/>
                    <a:pt x="479" y="220"/>
                  </a:cubicBezTo>
                  <a:cubicBezTo>
                    <a:pt x="588" y="309"/>
                    <a:pt x="693" y="361"/>
                    <a:pt x="759" y="361"/>
                  </a:cubicBezTo>
                  <a:cubicBezTo>
                    <a:pt x="1038" y="361"/>
                    <a:pt x="1038" y="361"/>
                    <a:pt x="1038" y="361"/>
                  </a:cubicBezTo>
                  <a:cubicBezTo>
                    <a:pt x="1038" y="60"/>
                    <a:pt x="1038" y="60"/>
                    <a:pt x="1038" y="60"/>
                  </a:cubicBezTo>
                  <a:cubicBezTo>
                    <a:pt x="1038" y="38"/>
                    <a:pt x="1051" y="18"/>
                    <a:pt x="1070" y="9"/>
                  </a:cubicBezTo>
                  <a:cubicBezTo>
                    <a:pt x="1090" y="0"/>
                    <a:pt x="1113" y="3"/>
                    <a:pt x="1130" y="17"/>
                  </a:cubicBezTo>
                  <a:cubicBezTo>
                    <a:pt x="1793" y="578"/>
                    <a:pt x="1793" y="578"/>
                    <a:pt x="1793" y="578"/>
                  </a:cubicBezTo>
                  <a:cubicBezTo>
                    <a:pt x="1806" y="588"/>
                    <a:pt x="1813" y="604"/>
                    <a:pt x="1813" y="620"/>
                  </a:cubicBezTo>
                  <a:cubicBezTo>
                    <a:pt x="1813" y="636"/>
                    <a:pt x="1806" y="652"/>
                    <a:pt x="1793" y="663"/>
                  </a:cubicBezTo>
                  <a:cubicBezTo>
                    <a:pt x="1130" y="1221"/>
                    <a:pt x="1130" y="1221"/>
                    <a:pt x="1130" y="1221"/>
                  </a:cubicBezTo>
                  <a:cubicBezTo>
                    <a:pt x="1119" y="1230"/>
                    <a:pt x="1106" y="1235"/>
                    <a:pt x="1093" y="1235"/>
                  </a:cubicBezTo>
                  <a:close/>
                  <a:moveTo>
                    <a:pt x="1093" y="1235"/>
                  </a:moveTo>
                  <a:cubicBezTo>
                    <a:pt x="1093" y="1235"/>
                    <a:pt x="1093" y="1235"/>
                    <a:pt x="1093" y="123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6BD2B45B-44AF-447E-A838-E029D93D9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7556" y="4398930"/>
              <a:ext cx="282356" cy="187312"/>
            </a:xfrm>
            <a:custGeom>
              <a:avLst/>
              <a:gdLst>
                <a:gd name="T0" fmla="*/ 432 w 3276"/>
                <a:gd name="T1" fmla="*/ 2174 h 2174"/>
                <a:gd name="T2" fmla="*/ 55 w 3276"/>
                <a:gd name="T3" fmla="*/ 2174 h 2174"/>
                <a:gd name="T4" fmla="*/ 0 w 3276"/>
                <a:gd name="T5" fmla="*/ 2118 h 2174"/>
                <a:gd name="T6" fmla="*/ 0 w 3276"/>
                <a:gd name="T7" fmla="*/ 1693 h 2174"/>
                <a:gd name="T8" fmla="*/ 55 w 3276"/>
                <a:gd name="T9" fmla="*/ 1637 h 2174"/>
                <a:gd name="T10" fmla="*/ 432 w 3276"/>
                <a:gd name="T11" fmla="*/ 1637 h 2174"/>
                <a:gd name="T12" fmla="*/ 625 w 3276"/>
                <a:gd name="T13" fmla="*/ 1562 h 2174"/>
                <a:gd name="T14" fmla="*/ 917 w 3276"/>
                <a:gd name="T15" fmla="*/ 1311 h 2174"/>
                <a:gd name="T16" fmla="*/ 1136 w 3276"/>
                <a:gd name="T17" fmla="*/ 1081 h 2174"/>
                <a:gd name="T18" fmla="*/ 1607 w 3276"/>
                <a:gd name="T19" fmla="*/ 617 h 2174"/>
                <a:gd name="T20" fmla="*/ 2219 w 3276"/>
                <a:gd name="T21" fmla="*/ 356 h 2174"/>
                <a:gd name="T22" fmla="*/ 2501 w 3276"/>
                <a:gd name="T23" fmla="*/ 356 h 2174"/>
                <a:gd name="T24" fmla="*/ 2501 w 3276"/>
                <a:gd name="T25" fmla="*/ 60 h 2174"/>
                <a:gd name="T26" fmla="*/ 2533 w 3276"/>
                <a:gd name="T27" fmla="*/ 9 h 2174"/>
                <a:gd name="T28" fmla="*/ 2593 w 3276"/>
                <a:gd name="T29" fmla="*/ 17 h 2174"/>
                <a:gd name="T30" fmla="*/ 3256 w 3276"/>
                <a:gd name="T31" fmla="*/ 578 h 2174"/>
                <a:gd name="T32" fmla="*/ 3276 w 3276"/>
                <a:gd name="T33" fmla="*/ 621 h 2174"/>
                <a:gd name="T34" fmla="*/ 3256 w 3276"/>
                <a:gd name="T35" fmla="*/ 663 h 2174"/>
                <a:gd name="T36" fmla="*/ 2593 w 3276"/>
                <a:gd name="T37" fmla="*/ 1222 h 2174"/>
                <a:gd name="T38" fmla="*/ 2533 w 3276"/>
                <a:gd name="T39" fmla="*/ 1230 h 2174"/>
                <a:gd name="T40" fmla="*/ 2501 w 3276"/>
                <a:gd name="T41" fmla="*/ 1179 h 2174"/>
                <a:gd name="T42" fmla="*/ 2501 w 3276"/>
                <a:gd name="T43" fmla="*/ 893 h 2174"/>
                <a:gd name="T44" fmla="*/ 2220 w 3276"/>
                <a:gd name="T45" fmla="*/ 893 h 2174"/>
                <a:gd name="T46" fmla="*/ 2034 w 3276"/>
                <a:gd name="T47" fmla="*/ 967 h 2174"/>
                <a:gd name="T48" fmla="*/ 1744 w 3276"/>
                <a:gd name="T49" fmla="*/ 1218 h 2174"/>
                <a:gd name="T50" fmla="*/ 1533 w 3276"/>
                <a:gd name="T51" fmla="*/ 1441 h 2174"/>
                <a:gd name="T52" fmla="*/ 1052 w 3276"/>
                <a:gd name="T53" fmla="*/ 1914 h 2174"/>
                <a:gd name="T54" fmla="*/ 432 w 3276"/>
                <a:gd name="T55" fmla="*/ 2174 h 2174"/>
                <a:gd name="T56" fmla="*/ 432 w 3276"/>
                <a:gd name="T57" fmla="*/ 2174 h 2174"/>
                <a:gd name="T58" fmla="*/ 432 w 3276"/>
                <a:gd name="T59" fmla="*/ 2174 h 2174"/>
                <a:gd name="T60" fmla="*/ 432 w 3276"/>
                <a:gd name="T61" fmla="*/ 2174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6" h="2174">
                  <a:moveTo>
                    <a:pt x="432" y="2174"/>
                  </a:moveTo>
                  <a:cubicBezTo>
                    <a:pt x="55" y="2174"/>
                    <a:pt x="55" y="2174"/>
                    <a:pt x="55" y="2174"/>
                  </a:cubicBezTo>
                  <a:cubicBezTo>
                    <a:pt x="25" y="2174"/>
                    <a:pt x="0" y="2149"/>
                    <a:pt x="0" y="2118"/>
                  </a:cubicBezTo>
                  <a:cubicBezTo>
                    <a:pt x="0" y="1693"/>
                    <a:pt x="0" y="1693"/>
                    <a:pt x="0" y="1693"/>
                  </a:cubicBezTo>
                  <a:cubicBezTo>
                    <a:pt x="0" y="1662"/>
                    <a:pt x="25" y="1637"/>
                    <a:pt x="55" y="1637"/>
                  </a:cubicBezTo>
                  <a:cubicBezTo>
                    <a:pt x="432" y="1637"/>
                    <a:pt x="432" y="1637"/>
                    <a:pt x="432" y="1637"/>
                  </a:cubicBezTo>
                  <a:cubicBezTo>
                    <a:pt x="483" y="1637"/>
                    <a:pt x="551" y="1611"/>
                    <a:pt x="625" y="1562"/>
                  </a:cubicBezTo>
                  <a:cubicBezTo>
                    <a:pt x="705" y="1510"/>
                    <a:pt x="804" y="1426"/>
                    <a:pt x="917" y="1311"/>
                  </a:cubicBezTo>
                  <a:cubicBezTo>
                    <a:pt x="989" y="1240"/>
                    <a:pt x="1060" y="1162"/>
                    <a:pt x="1136" y="1081"/>
                  </a:cubicBezTo>
                  <a:cubicBezTo>
                    <a:pt x="1285" y="920"/>
                    <a:pt x="1439" y="753"/>
                    <a:pt x="1607" y="617"/>
                  </a:cubicBezTo>
                  <a:cubicBezTo>
                    <a:pt x="1755" y="497"/>
                    <a:pt x="1960" y="359"/>
                    <a:pt x="2219" y="356"/>
                  </a:cubicBezTo>
                  <a:cubicBezTo>
                    <a:pt x="2501" y="356"/>
                    <a:pt x="2501" y="356"/>
                    <a:pt x="2501" y="356"/>
                  </a:cubicBezTo>
                  <a:cubicBezTo>
                    <a:pt x="2501" y="60"/>
                    <a:pt x="2501" y="60"/>
                    <a:pt x="2501" y="60"/>
                  </a:cubicBezTo>
                  <a:cubicBezTo>
                    <a:pt x="2501" y="38"/>
                    <a:pt x="2514" y="18"/>
                    <a:pt x="2533" y="9"/>
                  </a:cubicBezTo>
                  <a:cubicBezTo>
                    <a:pt x="2553" y="0"/>
                    <a:pt x="2576" y="3"/>
                    <a:pt x="2593" y="17"/>
                  </a:cubicBezTo>
                  <a:cubicBezTo>
                    <a:pt x="3256" y="578"/>
                    <a:pt x="3256" y="578"/>
                    <a:pt x="3256" y="578"/>
                  </a:cubicBezTo>
                  <a:cubicBezTo>
                    <a:pt x="3269" y="588"/>
                    <a:pt x="3276" y="604"/>
                    <a:pt x="3276" y="621"/>
                  </a:cubicBezTo>
                  <a:cubicBezTo>
                    <a:pt x="3276" y="637"/>
                    <a:pt x="3269" y="652"/>
                    <a:pt x="3256" y="663"/>
                  </a:cubicBezTo>
                  <a:cubicBezTo>
                    <a:pt x="2593" y="1222"/>
                    <a:pt x="2593" y="1222"/>
                    <a:pt x="2593" y="1222"/>
                  </a:cubicBezTo>
                  <a:cubicBezTo>
                    <a:pt x="2576" y="1235"/>
                    <a:pt x="2553" y="1239"/>
                    <a:pt x="2533" y="1230"/>
                  </a:cubicBezTo>
                  <a:cubicBezTo>
                    <a:pt x="2514" y="1221"/>
                    <a:pt x="2501" y="1201"/>
                    <a:pt x="2501" y="1179"/>
                  </a:cubicBezTo>
                  <a:cubicBezTo>
                    <a:pt x="2501" y="893"/>
                    <a:pt x="2501" y="893"/>
                    <a:pt x="2501" y="893"/>
                  </a:cubicBezTo>
                  <a:cubicBezTo>
                    <a:pt x="2220" y="893"/>
                    <a:pt x="2220" y="893"/>
                    <a:pt x="2220" y="893"/>
                  </a:cubicBezTo>
                  <a:cubicBezTo>
                    <a:pt x="2191" y="893"/>
                    <a:pt x="2131" y="902"/>
                    <a:pt x="2034" y="967"/>
                  </a:cubicBezTo>
                  <a:cubicBezTo>
                    <a:pt x="1955" y="1018"/>
                    <a:pt x="1857" y="1103"/>
                    <a:pt x="1744" y="1218"/>
                  </a:cubicBezTo>
                  <a:cubicBezTo>
                    <a:pt x="1675" y="1288"/>
                    <a:pt x="1607" y="1362"/>
                    <a:pt x="1533" y="1441"/>
                  </a:cubicBezTo>
                  <a:cubicBezTo>
                    <a:pt x="1381" y="1605"/>
                    <a:pt x="1224" y="1776"/>
                    <a:pt x="1052" y="1914"/>
                  </a:cubicBezTo>
                  <a:cubicBezTo>
                    <a:pt x="901" y="2034"/>
                    <a:pt x="695" y="2171"/>
                    <a:pt x="432" y="2174"/>
                  </a:cubicBezTo>
                  <a:cubicBezTo>
                    <a:pt x="432" y="2174"/>
                    <a:pt x="432" y="2174"/>
                    <a:pt x="432" y="2174"/>
                  </a:cubicBezTo>
                  <a:close/>
                  <a:moveTo>
                    <a:pt x="432" y="2174"/>
                  </a:moveTo>
                  <a:cubicBezTo>
                    <a:pt x="432" y="2174"/>
                    <a:pt x="432" y="2174"/>
                    <a:pt x="432" y="21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1A59D4B-AAF6-4864-9D90-2BFE12FF14A4}"/>
              </a:ext>
            </a:extLst>
          </p:cNvPr>
          <p:cNvGrpSpPr/>
          <p:nvPr/>
        </p:nvGrpSpPr>
        <p:grpSpPr>
          <a:xfrm>
            <a:off x="5472496" y="4137032"/>
            <a:ext cx="6058027" cy="473143"/>
            <a:chOff x="5675695" y="4270968"/>
            <a:chExt cx="6058027" cy="473143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7A60875-7EEF-471D-9450-B93BA3F347E3}"/>
                </a:ext>
              </a:extLst>
            </p:cNvPr>
            <p:cNvSpPr/>
            <p:nvPr/>
          </p:nvSpPr>
          <p:spPr bwMode="auto">
            <a:xfrm>
              <a:off x="5675695" y="4290077"/>
              <a:ext cx="434926" cy="43492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solidFill>
                  <a:srgbClr val="013A73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EE7D43B-BF85-48B6-8F77-1E300D1E6431}"/>
                </a:ext>
              </a:extLst>
            </p:cNvPr>
            <p:cNvSpPr txBox="1"/>
            <p:nvPr/>
          </p:nvSpPr>
          <p:spPr>
            <a:xfrm>
              <a:off x="6259195" y="4270968"/>
              <a:ext cx="5474527" cy="47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  <a:spcBef>
                  <a:spcPts val="600"/>
                </a:spcBef>
                <a:spcAft>
                  <a:spcPts val="1200"/>
                </a:spcAft>
              </a:pPr>
              <a:r>
                <a:rPr lang="zh-CN" altLang="en-US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引入</a:t>
              </a:r>
              <a:r>
                <a:rPr lang="en-US" altLang="zh-CN" sz="2400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web3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364DFBBA-DB29-4B89-A6A8-B516EB577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7556" y="4429634"/>
              <a:ext cx="103068" cy="66963"/>
            </a:xfrm>
            <a:custGeom>
              <a:avLst/>
              <a:gdLst>
                <a:gd name="T0" fmla="*/ 850 w 1196"/>
                <a:gd name="T1" fmla="*/ 777 h 777"/>
                <a:gd name="T2" fmla="*/ 812 w 1196"/>
                <a:gd name="T3" fmla="*/ 762 h 777"/>
                <a:gd name="T4" fmla="*/ 714 w 1196"/>
                <a:gd name="T5" fmla="*/ 677 h 777"/>
                <a:gd name="T6" fmla="*/ 443 w 1196"/>
                <a:gd name="T7" fmla="*/ 537 h 777"/>
                <a:gd name="T8" fmla="*/ 55 w 1196"/>
                <a:gd name="T9" fmla="*/ 537 h 777"/>
                <a:gd name="T10" fmla="*/ 0 w 1196"/>
                <a:gd name="T11" fmla="*/ 481 h 777"/>
                <a:gd name="T12" fmla="*/ 0 w 1196"/>
                <a:gd name="T13" fmla="*/ 55 h 777"/>
                <a:gd name="T14" fmla="*/ 55 w 1196"/>
                <a:gd name="T15" fmla="*/ 0 h 777"/>
                <a:gd name="T16" fmla="*/ 438 w 1196"/>
                <a:gd name="T17" fmla="*/ 0 h 777"/>
                <a:gd name="T18" fmla="*/ 919 w 1196"/>
                <a:gd name="T19" fmla="*/ 163 h 777"/>
                <a:gd name="T20" fmla="*/ 1177 w 1196"/>
                <a:gd name="T21" fmla="*/ 371 h 777"/>
                <a:gd name="T22" fmla="*/ 1195 w 1196"/>
                <a:gd name="T23" fmla="*/ 410 h 777"/>
                <a:gd name="T24" fmla="*/ 1180 w 1196"/>
                <a:gd name="T25" fmla="*/ 450 h 777"/>
                <a:gd name="T26" fmla="*/ 1021 w 1196"/>
                <a:gd name="T27" fmla="*/ 619 h 777"/>
                <a:gd name="T28" fmla="*/ 890 w 1196"/>
                <a:gd name="T29" fmla="*/ 760 h 777"/>
                <a:gd name="T30" fmla="*/ 850 w 1196"/>
                <a:gd name="T31" fmla="*/ 777 h 777"/>
                <a:gd name="T32" fmla="*/ 850 w 1196"/>
                <a:gd name="T33" fmla="*/ 777 h 777"/>
                <a:gd name="T34" fmla="*/ 850 w 1196"/>
                <a:gd name="T35" fmla="*/ 77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6" h="777">
                  <a:moveTo>
                    <a:pt x="850" y="777"/>
                  </a:moveTo>
                  <a:cubicBezTo>
                    <a:pt x="836" y="777"/>
                    <a:pt x="822" y="772"/>
                    <a:pt x="812" y="762"/>
                  </a:cubicBezTo>
                  <a:cubicBezTo>
                    <a:pt x="775" y="728"/>
                    <a:pt x="743" y="700"/>
                    <a:pt x="714" y="677"/>
                  </a:cubicBezTo>
                  <a:cubicBezTo>
                    <a:pt x="588" y="573"/>
                    <a:pt x="491" y="537"/>
                    <a:pt x="443" y="537"/>
                  </a:cubicBezTo>
                  <a:cubicBezTo>
                    <a:pt x="55" y="537"/>
                    <a:pt x="55" y="537"/>
                    <a:pt x="55" y="537"/>
                  </a:cubicBezTo>
                  <a:cubicBezTo>
                    <a:pt x="25" y="537"/>
                    <a:pt x="0" y="512"/>
                    <a:pt x="0" y="48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597" y="1"/>
                    <a:pt x="754" y="53"/>
                    <a:pt x="919" y="163"/>
                  </a:cubicBezTo>
                  <a:cubicBezTo>
                    <a:pt x="1001" y="217"/>
                    <a:pt x="1084" y="283"/>
                    <a:pt x="1177" y="371"/>
                  </a:cubicBezTo>
                  <a:cubicBezTo>
                    <a:pt x="1188" y="381"/>
                    <a:pt x="1195" y="395"/>
                    <a:pt x="1195" y="410"/>
                  </a:cubicBezTo>
                  <a:cubicBezTo>
                    <a:pt x="1196" y="425"/>
                    <a:pt x="1190" y="439"/>
                    <a:pt x="1180" y="450"/>
                  </a:cubicBezTo>
                  <a:cubicBezTo>
                    <a:pt x="1126" y="506"/>
                    <a:pt x="1073" y="563"/>
                    <a:pt x="1021" y="619"/>
                  </a:cubicBezTo>
                  <a:cubicBezTo>
                    <a:pt x="976" y="668"/>
                    <a:pt x="932" y="714"/>
                    <a:pt x="890" y="760"/>
                  </a:cubicBezTo>
                  <a:cubicBezTo>
                    <a:pt x="879" y="771"/>
                    <a:pt x="864" y="777"/>
                    <a:pt x="850" y="777"/>
                  </a:cubicBezTo>
                  <a:close/>
                  <a:moveTo>
                    <a:pt x="850" y="777"/>
                  </a:moveTo>
                  <a:cubicBezTo>
                    <a:pt x="850" y="777"/>
                    <a:pt x="850" y="777"/>
                    <a:pt x="850" y="77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C04C6076-FC50-49B5-BA25-371A60B59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3613" y="4508787"/>
              <a:ext cx="156299" cy="106462"/>
            </a:xfrm>
            <a:custGeom>
              <a:avLst/>
              <a:gdLst>
                <a:gd name="T0" fmla="*/ 1093 w 1813"/>
                <a:gd name="T1" fmla="*/ 1235 h 1235"/>
                <a:gd name="T2" fmla="*/ 1070 w 1813"/>
                <a:gd name="T3" fmla="*/ 1229 h 1235"/>
                <a:gd name="T4" fmla="*/ 1038 w 1813"/>
                <a:gd name="T5" fmla="*/ 1179 h 1235"/>
                <a:gd name="T6" fmla="*/ 1038 w 1813"/>
                <a:gd name="T7" fmla="*/ 898 h 1235"/>
                <a:gd name="T8" fmla="*/ 763 w 1813"/>
                <a:gd name="T9" fmla="*/ 898 h 1235"/>
                <a:gd name="T10" fmla="*/ 278 w 1813"/>
                <a:gd name="T11" fmla="*/ 736 h 1235"/>
                <a:gd name="T12" fmla="*/ 19 w 1813"/>
                <a:gd name="T13" fmla="*/ 530 h 1235"/>
                <a:gd name="T14" fmla="*/ 1 w 1813"/>
                <a:gd name="T15" fmla="*/ 490 h 1235"/>
                <a:gd name="T16" fmla="*/ 16 w 1813"/>
                <a:gd name="T17" fmla="*/ 450 h 1235"/>
                <a:gd name="T18" fmla="*/ 185 w 1813"/>
                <a:gd name="T19" fmla="*/ 271 h 1235"/>
                <a:gd name="T20" fmla="*/ 306 w 1813"/>
                <a:gd name="T21" fmla="*/ 140 h 1235"/>
                <a:gd name="T22" fmla="*/ 385 w 1813"/>
                <a:gd name="T23" fmla="*/ 138 h 1235"/>
                <a:gd name="T24" fmla="*/ 479 w 1813"/>
                <a:gd name="T25" fmla="*/ 220 h 1235"/>
                <a:gd name="T26" fmla="*/ 759 w 1813"/>
                <a:gd name="T27" fmla="*/ 361 h 1235"/>
                <a:gd name="T28" fmla="*/ 1038 w 1813"/>
                <a:gd name="T29" fmla="*/ 361 h 1235"/>
                <a:gd name="T30" fmla="*/ 1038 w 1813"/>
                <a:gd name="T31" fmla="*/ 60 h 1235"/>
                <a:gd name="T32" fmla="*/ 1070 w 1813"/>
                <a:gd name="T33" fmla="*/ 9 h 1235"/>
                <a:gd name="T34" fmla="*/ 1130 w 1813"/>
                <a:gd name="T35" fmla="*/ 17 h 1235"/>
                <a:gd name="T36" fmla="*/ 1793 w 1813"/>
                <a:gd name="T37" fmla="*/ 578 h 1235"/>
                <a:gd name="T38" fmla="*/ 1813 w 1813"/>
                <a:gd name="T39" fmla="*/ 620 h 1235"/>
                <a:gd name="T40" fmla="*/ 1793 w 1813"/>
                <a:gd name="T41" fmla="*/ 663 h 1235"/>
                <a:gd name="T42" fmla="*/ 1130 w 1813"/>
                <a:gd name="T43" fmla="*/ 1221 h 1235"/>
                <a:gd name="T44" fmla="*/ 1093 w 1813"/>
                <a:gd name="T45" fmla="*/ 1235 h 1235"/>
                <a:gd name="T46" fmla="*/ 1093 w 1813"/>
                <a:gd name="T47" fmla="*/ 1235 h 1235"/>
                <a:gd name="T48" fmla="*/ 1093 w 1813"/>
                <a:gd name="T49" fmla="*/ 123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13" h="1235">
                  <a:moveTo>
                    <a:pt x="1093" y="1235"/>
                  </a:moveTo>
                  <a:cubicBezTo>
                    <a:pt x="1085" y="1235"/>
                    <a:pt x="1078" y="1233"/>
                    <a:pt x="1070" y="1229"/>
                  </a:cubicBezTo>
                  <a:cubicBezTo>
                    <a:pt x="1051" y="1220"/>
                    <a:pt x="1038" y="1201"/>
                    <a:pt x="1038" y="1179"/>
                  </a:cubicBezTo>
                  <a:cubicBezTo>
                    <a:pt x="1038" y="898"/>
                    <a:pt x="1038" y="898"/>
                    <a:pt x="1038" y="898"/>
                  </a:cubicBezTo>
                  <a:cubicBezTo>
                    <a:pt x="763" y="898"/>
                    <a:pt x="763" y="898"/>
                    <a:pt x="763" y="898"/>
                  </a:cubicBezTo>
                  <a:cubicBezTo>
                    <a:pt x="604" y="897"/>
                    <a:pt x="444" y="845"/>
                    <a:pt x="278" y="736"/>
                  </a:cubicBezTo>
                  <a:cubicBezTo>
                    <a:pt x="195" y="682"/>
                    <a:pt x="113" y="617"/>
                    <a:pt x="19" y="530"/>
                  </a:cubicBezTo>
                  <a:cubicBezTo>
                    <a:pt x="7" y="520"/>
                    <a:pt x="1" y="505"/>
                    <a:pt x="1" y="490"/>
                  </a:cubicBezTo>
                  <a:cubicBezTo>
                    <a:pt x="0" y="475"/>
                    <a:pt x="6" y="461"/>
                    <a:pt x="16" y="450"/>
                  </a:cubicBezTo>
                  <a:cubicBezTo>
                    <a:pt x="74" y="390"/>
                    <a:pt x="130" y="330"/>
                    <a:pt x="185" y="271"/>
                  </a:cubicBezTo>
                  <a:cubicBezTo>
                    <a:pt x="227" y="226"/>
                    <a:pt x="267" y="182"/>
                    <a:pt x="306" y="140"/>
                  </a:cubicBezTo>
                  <a:cubicBezTo>
                    <a:pt x="327" y="119"/>
                    <a:pt x="362" y="117"/>
                    <a:pt x="385" y="138"/>
                  </a:cubicBezTo>
                  <a:cubicBezTo>
                    <a:pt x="420" y="171"/>
                    <a:pt x="451" y="197"/>
                    <a:pt x="479" y="220"/>
                  </a:cubicBezTo>
                  <a:cubicBezTo>
                    <a:pt x="588" y="309"/>
                    <a:pt x="693" y="361"/>
                    <a:pt x="759" y="361"/>
                  </a:cubicBezTo>
                  <a:cubicBezTo>
                    <a:pt x="1038" y="361"/>
                    <a:pt x="1038" y="361"/>
                    <a:pt x="1038" y="361"/>
                  </a:cubicBezTo>
                  <a:cubicBezTo>
                    <a:pt x="1038" y="60"/>
                    <a:pt x="1038" y="60"/>
                    <a:pt x="1038" y="60"/>
                  </a:cubicBezTo>
                  <a:cubicBezTo>
                    <a:pt x="1038" y="38"/>
                    <a:pt x="1051" y="18"/>
                    <a:pt x="1070" y="9"/>
                  </a:cubicBezTo>
                  <a:cubicBezTo>
                    <a:pt x="1090" y="0"/>
                    <a:pt x="1113" y="3"/>
                    <a:pt x="1130" y="17"/>
                  </a:cubicBezTo>
                  <a:cubicBezTo>
                    <a:pt x="1793" y="578"/>
                    <a:pt x="1793" y="578"/>
                    <a:pt x="1793" y="578"/>
                  </a:cubicBezTo>
                  <a:cubicBezTo>
                    <a:pt x="1806" y="588"/>
                    <a:pt x="1813" y="604"/>
                    <a:pt x="1813" y="620"/>
                  </a:cubicBezTo>
                  <a:cubicBezTo>
                    <a:pt x="1813" y="636"/>
                    <a:pt x="1806" y="652"/>
                    <a:pt x="1793" y="663"/>
                  </a:cubicBezTo>
                  <a:cubicBezTo>
                    <a:pt x="1130" y="1221"/>
                    <a:pt x="1130" y="1221"/>
                    <a:pt x="1130" y="1221"/>
                  </a:cubicBezTo>
                  <a:cubicBezTo>
                    <a:pt x="1119" y="1230"/>
                    <a:pt x="1106" y="1235"/>
                    <a:pt x="1093" y="1235"/>
                  </a:cubicBezTo>
                  <a:close/>
                  <a:moveTo>
                    <a:pt x="1093" y="1235"/>
                  </a:moveTo>
                  <a:cubicBezTo>
                    <a:pt x="1093" y="1235"/>
                    <a:pt x="1093" y="1235"/>
                    <a:pt x="1093" y="123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5DC88472-9F62-427A-8FBE-D5BFB886E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7556" y="4398930"/>
              <a:ext cx="282356" cy="187312"/>
            </a:xfrm>
            <a:custGeom>
              <a:avLst/>
              <a:gdLst>
                <a:gd name="T0" fmla="*/ 432 w 3276"/>
                <a:gd name="T1" fmla="*/ 2174 h 2174"/>
                <a:gd name="T2" fmla="*/ 55 w 3276"/>
                <a:gd name="T3" fmla="*/ 2174 h 2174"/>
                <a:gd name="T4" fmla="*/ 0 w 3276"/>
                <a:gd name="T5" fmla="*/ 2118 h 2174"/>
                <a:gd name="T6" fmla="*/ 0 w 3276"/>
                <a:gd name="T7" fmla="*/ 1693 h 2174"/>
                <a:gd name="T8" fmla="*/ 55 w 3276"/>
                <a:gd name="T9" fmla="*/ 1637 h 2174"/>
                <a:gd name="T10" fmla="*/ 432 w 3276"/>
                <a:gd name="T11" fmla="*/ 1637 h 2174"/>
                <a:gd name="T12" fmla="*/ 625 w 3276"/>
                <a:gd name="T13" fmla="*/ 1562 h 2174"/>
                <a:gd name="T14" fmla="*/ 917 w 3276"/>
                <a:gd name="T15" fmla="*/ 1311 h 2174"/>
                <a:gd name="T16" fmla="*/ 1136 w 3276"/>
                <a:gd name="T17" fmla="*/ 1081 h 2174"/>
                <a:gd name="T18" fmla="*/ 1607 w 3276"/>
                <a:gd name="T19" fmla="*/ 617 h 2174"/>
                <a:gd name="T20" fmla="*/ 2219 w 3276"/>
                <a:gd name="T21" fmla="*/ 356 h 2174"/>
                <a:gd name="T22" fmla="*/ 2501 w 3276"/>
                <a:gd name="T23" fmla="*/ 356 h 2174"/>
                <a:gd name="T24" fmla="*/ 2501 w 3276"/>
                <a:gd name="T25" fmla="*/ 60 h 2174"/>
                <a:gd name="T26" fmla="*/ 2533 w 3276"/>
                <a:gd name="T27" fmla="*/ 9 h 2174"/>
                <a:gd name="T28" fmla="*/ 2593 w 3276"/>
                <a:gd name="T29" fmla="*/ 17 h 2174"/>
                <a:gd name="T30" fmla="*/ 3256 w 3276"/>
                <a:gd name="T31" fmla="*/ 578 h 2174"/>
                <a:gd name="T32" fmla="*/ 3276 w 3276"/>
                <a:gd name="T33" fmla="*/ 621 h 2174"/>
                <a:gd name="T34" fmla="*/ 3256 w 3276"/>
                <a:gd name="T35" fmla="*/ 663 h 2174"/>
                <a:gd name="T36" fmla="*/ 2593 w 3276"/>
                <a:gd name="T37" fmla="*/ 1222 h 2174"/>
                <a:gd name="T38" fmla="*/ 2533 w 3276"/>
                <a:gd name="T39" fmla="*/ 1230 h 2174"/>
                <a:gd name="T40" fmla="*/ 2501 w 3276"/>
                <a:gd name="T41" fmla="*/ 1179 h 2174"/>
                <a:gd name="T42" fmla="*/ 2501 w 3276"/>
                <a:gd name="T43" fmla="*/ 893 h 2174"/>
                <a:gd name="T44" fmla="*/ 2220 w 3276"/>
                <a:gd name="T45" fmla="*/ 893 h 2174"/>
                <a:gd name="T46" fmla="*/ 2034 w 3276"/>
                <a:gd name="T47" fmla="*/ 967 h 2174"/>
                <a:gd name="T48" fmla="*/ 1744 w 3276"/>
                <a:gd name="T49" fmla="*/ 1218 h 2174"/>
                <a:gd name="T50" fmla="*/ 1533 w 3276"/>
                <a:gd name="T51" fmla="*/ 1441 h 2174"/>
                <a:gd name="T52" fmla="*/ 1052 w 3276"/>
                <a:gd name="T53" fmla="*/ 1914 h 2174"/>
                <a:gd name="T54" fmla="*/ 432 w 3276"/>
                <a:gd name="T55" fmla="*/ 2174 h 2174"/>
                <a:gd name="T56" fmla="*/ 432 w 3276"/>
                <a:gd name="T57" fmla="*/ 2174 h 2174"/>
                <a:gd name="T58" fmla="*/ 432 w 3276"/>
                <a:gd name="T59" fmla="*/ 2174 h 2174"/>
                <a:gd name="T60" fmla="*/ 432 w 3276"/>
                <a:gd name="T61" fmla="*/ 2174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6" h="2174">
                  <a:moveTo>
                    <a:pt x="432" y="2174"/>
                  </a:moveTo>
                  <a:cubicBezTo>
                    <a:pt x="55" y="2174"/>
                    <a:pt x="55" y="2174"/>
                    <a:pt x="55" y="2174"/>
                  </a:cubicBezTo>
                  <a:cubicBezTo>
                    <a:pt x="25" y="2174"/>
                    <a:pt x="0" y="2149"/>
                    <a:pt x="0" y="2118"/>
                  </a:cubicBezTo>
                  <a:cubicBezTo>
                    <a:pt x="0" y="1693"/>
                    <a:pt x="0" y="1693"/>
                    <a:pt x="0" y="1693"/>
                  </a:cubicBezTo>
                  <a:cubicBezTo>
                    <a:pt x="0" y="1662"/>
                    <a:pt x="25" y="1637"/>
                    <a:pt x="55" y="1637"/>
                  </a:cubicBezTo>
                  <a:cubicBezTo>
                    <a:pt x="432" y="1637"/>
                    <a:pt x="432" y="1637"/>
                    <a:pt x="432" y="1637"/>
                  </a:cubicBezTo>
                  <a:cubicBezTo>
                    <a:pt x="483" y="1637"/>
                    <a:pt x="551" y="1611"/>
                    <a:pt x="625" y="1562"/>
                  </a:cubicBezTo>
                  <a:cubicBezTo>
                    <a:pt x="705" y="1510"/>
                    <a:pt x="804" y="1426"/>
                    <a:pt x="917" y="1311"/>
                  </a:cubicBezTo>
                  <a:cubicBezTo>
                    <a:pt x="989" y="1240"/>
                    <a:pt x="1060" y="1162"/>
                    <a:pt x="1136" y="1081"/>
                  </a:cubicBezTo>
                  <a:cubicBezTo>
                    <a:pt x="1285" y="920"/>
                    <a:pt x="1439" y="753"/>
                    <a:pt x="1607" y="617"/>
                  </a:cubicBezTo>
                  <a:cubicBezTo>
                    <a:pt x="1755" y="497"/>
                    <a:pt x="1960" y="359"/>
                    <a:pt x="2219" y="356"/>
                  </a:cubicBezTo>
                  <a:cubicBezTo>
                    <a:pt x="2501" y="356"/>
                    <a:pt x="2501" y="356"/>
                    <a:pt x="2501" y="356"/>
                  </a:cubicBezTo>
                  <a:cubicBezTo>
                    <a:pt x="2501" y="60"/>
                    <a:pt x="2501" y="60"/>
                    <a:pt x="2501" y="60"/>
                  </a:cubicBezTo>
                  <a:cubicBezTo>
                    <a:pt x="2501" y="38"/>
                    <a:pt x="2514" y="18"/>
                    <a:pt x="2533" y="9"/>
                  </a:cubicBezTo>
                  <a:cubicBezTo>
                    <a:pt x="2553" y="0"/>
                    <a:pt x="2576" y="3"/>
                    <a:pt x="2593" y="17"/>
                  </a:cubicBezTo>
                  <a:cubicBezTo>
                    <a:pt x="3256" y="578"/>
                    <a:pt x="3256" y="578"/>
                    <a:pt x="3256" y="578"/>
                  </a:cubicBezTo>
                  <a:cubicBezTo>
                    <a:pt x="3269" y="588"/>
                    <a:pt x="3276" y="604"/>
                    <a:pt x="3276" y="621"/>
                  </a:cubicBezTo>
                  <a:cubicBezTo>
                    <a:pt x="3276" y="637"/>
                    <a:pt x="3269" y="652"/>
                    <a:pt x="3256" y="663"/>
                  </a:cubicBezTo>
                  <a:cubicBezTo>
                    <a:pt x="2593" y="1222"/>
                    <a:pt x="2593" y="1222"/>
                    <a:pt x="2593" y="1222"/>
                  </a:cubicBezTo>
                  <a:cubicBezTo>
                    <a:pt x="2576" y="1235"/>
                    <a:pt x="2553" y="1239"/>
                    <a:pt x="2533" y="1230"/>
                  </a:cubicBezTo>
                  <a:cubicBezTo>
                    <a:pt x="2514" y="1221"/>
                    <a:pt x="2501" y="1201"/>
                    <a:pt x="2501" y="1179"/>
                  </a:cubicBezTo>
                  <a:cubicBezTo>
                    <a:pt x="2501" y="893"/>
                    <a:pt x="2501" y="893"/>
                    <a:pt x="2501" y="893"/>
                  </a:cubicBezTo>
                  <a:cubicBezTo>
                    <a:pt x="2220" y="893"/>
                    <a:pt x="2220" y="893"/>
                    <a:pt x="2220" y="893"/>
                  </a:cubicBezTo>
                  <a:cubicBezTo>
                    <a:pt x="2191" y="893"/>
                    <a:pt x="2131" y="902"/>
                    <a:pt x="2034" y="967"/>
                  </a:cubicBezTo>
                  <a:cubicBezTo>
                    <a:pt x="1955" y="1018"/>
                    <a:pt x="1857" y="1103"/>
                    <a:pt x="1744" y="1218"/>
                  </a:cubicBezTo>
                  <a:cubicBezTo>
                    <a:pt x="1675" y="1288"/>
                    <a:pt x="1607" y="1362"/>
                    <a:pt x="1533" y="1441"/>
                  </a:cubicBezTo>
                  <a:cubicBezTo>
                    <a:pt x="1381" y="1605"/>
                    <a:pt x="1224" y="1776"/>
                    <a:pt x="1052" y="1914"/>
                  </a:cubicBezTo>
                  <a:cubicBezTo>
                    <a:pt x="901" y="2034"/>
                    <a:pt x="695" y="2171"/>
                    <a:pt x="432" y="2174"/>
                  </a:cubicBezTo>
                  <a:cubicBezTo>
                    <a:pt x="432" y="2174"/>
                    <a:pt x="432" y="2174"/>
                    <a:pt x="432" y="2174"/>
                  </a:cubicBezTo>
                  <a:close/>
                  <a:moveTo>
                    <a:pt x="432" y="2174"/>
                  </a:moveTo>
                  <a:cubicBezTo>
                    <a:pt x="432" y="2174"/>
                    <a:pt x="432" y="2174"/>
                    <a:pt x="432" y="21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57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8.1.5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利用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Mist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部署合约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126" y="972984"/>
            <a:ext cx="9628909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Mist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提供了一个界面，可以采用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编写合约，然后在网络上进行部署。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04655" y="5694218"/>
            <a:ext cx="3054925" cy="42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46" y="1720180"/>
            <a:ext cx="7999268" cy="46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8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8.1.5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利用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Mist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部署合约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04655" y="5694218"/>
            <a:ext cx="3054925" cy="42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35" y="4220008"/>
            <a:ext cx="1536391" cy="6706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5" y="1420957"/>
            <a:ext cx="8926489" cy="47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8.1.5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利用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Mist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部署合约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36029" y="5250872"/>
            <a:ext cx="3054925" cy="42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068" y="3487661"/>
            <a:ext cx="1281979" cy="741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253" y="1179081"/>
            <a:ext cx="8480951" cy="535854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0945" y="1179081"/>
            <a:ext cx="33043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将合约代码贴上去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如果编译通过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我们就会看到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Mist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自动读取出来了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合约的首字母需要为大写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尤其是在多个合约的时候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程序会优先认为首字母为大写的是主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可以设置合约的部署速度。合约是一个特殊账户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而任何账户之间的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transaction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都需要消耗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Gas,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价格越贵速度越快优先级越高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价格越便宜速度越慢优先级越低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消耗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就是消耗以太币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因此用任何账户来部署合约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都必须要输入密码。</a:t>
            </a:r>
          </a:p>
        </p:txBody>
      </p:sp>
    </p:spTree>
    <p:extLst>
      <p:ext uri="{BB962C8B-B14F-4D97-AF65-F5344CB8AC3E}">
        <p14:creationId xmlns:p14="http://schemas.microsoft.com/office/powerpoint/2010/main" val="10402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8.1.5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利用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Mist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部署合约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35" y="4220008"/>
            <a:ext cx="1536391" cy="6706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562109" y="6636327"/>
            <a:ext cx="1842653" cy="3740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6" y="386195"/>
            <a:ext cx="5555672" cy="646705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46364" y="1149814"/>
            <a:ext cx="55695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合约是特殊的账户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,deploy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合约在以太坊底层就是一个账户到另一个账户的一个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Transaction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一定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要修改下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Provide maximum fee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里面的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数量，因为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一个合约除了部署之外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还需要执行构造函数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并部署数据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,Gas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不足的话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会导致部署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失败。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Raw Data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就是合约代码的编译后的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bytecode,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输入密码，并点击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Send Transaction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便可完成合约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部署。</a:t>
            </a:r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614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8.1.5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利用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Mist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部署合约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35" y="4220008"/>
            <a:ext cx="1536391" cy="6706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562109" y="6636327"/>
            <a:ext cx="1842653" cy="3740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13" y="3172692"/>
            <a:ext cx="1371600" cy="774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94" y="2056329"/>
            <a:ext cx="9006024" cy="4455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7309" y="1191491"/>
            <a:ext cx="1010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合约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部署完毕后要等待一段时间才出现，因为任何合约是一个特殊账户，任何特殊账户之间的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Transaction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都需要挖矿挖出来，并得到各个区块的确认。</a:t>
            </a:r>
          </a:p>
        </p:txBody>
      </p:sp>
    </p:spTree>
    <p:extLst>
      <p:ext uri="{BB962C8B-B14F-4D97-AF65-F5344CB8AC3E}">
        <p14:creationId xmlns:p14="http://schemas.microsoft.com/office/powerpoint/2010/main" val="3405442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7362" y="376093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8.1.5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利用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Mist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部署合约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35" y="4220008"/>
            <a:ext cx="1536391" cy="6706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562109" y="6636327"/>
            <a:ext cx="1842653" cy="3740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13" y="3172692"/>
            <a:ext cx="1371600" cy="7741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622" y="837758"/>
            <a:ext cx="10104004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左图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点击某个合约，进去之后，可以看到如下界面，左边是属性，右边可以选择某个方法执行。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右图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点击“执行”执行某个方法。输入密码，点击“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SEND TRANSACTION”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8194" name="Picture 2" descr="121221_3o3H_26013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" y="2378111"/>
            <a:ext cx="7382928" cy="371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21319_v2TE_26013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503" y="1696135"/>
            <a:ext cx="4439161" cy="531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12618" y="4433455"/>
            <a:ext cx="1108364" cy="371258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9B0D14"/>
                </a:solidFill>
              </a:rPr>
              <a:t>属性调用</a:t>
            </a:r>
            <a:endParaRPr lang="zh-CN" altLang="en-US" dirty="0">
              <a:solidFill>
                <a:srgbClr val="9B0D1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7489" y="4538661"/>
            <a:ext cx="1108365" cy="351993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9B0D14"/>
                </a:solidFill>
              </a:rPr>
              <a:t>函数调用</a:t>
            </a:r>
            <a:endParaRPr lang="zh-CN" altLang="en-US" dirty="0">
              <a:solidFill>
                <a:srgbClr val="9B0D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739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7362" y="48317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开发工具和客户端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35" y="4220008"/>
            <a:ext cx="1536391" cy="6706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562109" y="6636327"/>
            <a:ext cx="1842653" cy="3740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13" y="3172692"/>
            <a:ext cx="1371600" cy="7741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54" y="1950126"/>
            <a:ext cx="10318537" cy="35240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7854" y="1339866"/>
            <a:ext cx="106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以太坊各种开发工具、客户端、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和开发框架的分类。</a:t>
            </a:r>
          </a:p>
        </p:txBody>
      </p:sp>
    </p:spTree>
    <p:extLst>
      <p:ext uri="{BB962C8B-B14F-4D97-AF65-F5344CB8AC3E}">
        <p14:creationId xmlns:p14="http://schemas.microsoft.com/office/powerpoint/2010/main" val="3664849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7361" y="58016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8.2.1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语言</a:t>
            </a:r>
          </a:p>
        </p:txBody>
      </p:sp>
      <p:sp>
        <p:nvSpPr>
          <p:cNvPr id="12" name="矩形 11"/>
          <p:cNvSpPr/>
          <p:nvPr/>
        </p:nvSpPr>
        <p:spPr>
          <a:xfrm>
            <a:off x="8562109" y="6636327"/>
            <a:ext cx="1842653" cy="3740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7361" y="1409139"/>
            <a:ext cx="106595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合约可通过多种语言实现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读者可考虑采用下列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种语言之一编写合约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Mutan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风格的编程语言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2015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年被弃用且目前不再使用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LLL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Lisp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风格的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编程语言，这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也是其名称的由来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目前也不再使用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Serpent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一种简洁的类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语言，在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合约开发方面应用较为活跃。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这种语言现已成为编写以太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坊合约的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接下来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重点内容。</a:t>
            </a:r>
          </a:p>
        </p:txBody>
      </p:sp>
    </p:spTree>
    <p:extLst>
      <p:ext uri="{BB962C8B-B14F-4D97-AF65-F5344CB8AC3E}">
        <p14:creationId xmlns:p14="http://schemas.microsoft.com/office/powerpoint/2010/main" val="1933688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7361" y="58016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8.2.2 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编译器</a:t>
            </a:r>
          </a:p>
        </p:txBody>
      </p:sp>
      <p:sp>
        <p:nvSpPr>
          <p:cNvPr id="12" name="矩形 11"/>
          <p:cNvSpPr/>
          <p:nvPr/>
        </p:nvSpPr>
        <p:spPr>
          <a:xfrm>
            <a:off x="8562109" y="6636327"/>
            <a:ext cx="1842653" cy="3740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3449" y="1041826"/>
            <a:ext cx="106595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编译器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可将高级合约源代码转换为以太坊执行环境所理解的格式。其中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编译器是一类最常见的编译器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下面将对其予以分析。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Solc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Ubuntu 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操作系统上的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可以使用以下命令来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sudo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apt-get install 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solc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PPA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尚未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则可运行下列命令执行安装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sudo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add-apt-repository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ppa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ethereum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ethereum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                                           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sudo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apt-get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update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检测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编译器的现有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版本及其安装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可执行下列命令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solc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-version </a:t>
            </a:r>
          </a:p>
          <a:p>
            <a:pPr lvl="5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Solc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二进制格式显示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估算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量。</a:t>
            </a:r>
            <a:endParaRPr lang="zh-CN" altLang="en-US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462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7361" y="58016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8.2.2 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编译器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3449" y="1041826"/>
            <a:ext cx="106595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集成开发环境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环境，用于开发和测试基于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的合约，且不会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区块链上运行，实际上可视为一类模拟环境，可以在其中部署、测试和调试合约。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sv-SE" altLang="zh-CN" dirty="0" smtClean="0">
                <a:solidFill>
                  <a:schemeClr val="accent5">
                    <a:lumMod val="10000"/>
                  </a:schemeClr>
                </a:solidFill>
              </a:rPr>
              <a:t>Browser-solidity </a:t>
            </a:r>
            <a:r>
              <a:rPr lang="sv-SE" altLang="zh-CN" dirty="0">
                <a:solidFill>
                  <a:schemeClr val="accent5">
                    <a:lumMod val="10000"/>
                  </a:schemeClr>
                </a:solidFill>
              </a:rPr>
              <a:t>Github</a:t>
            </a:r>
            <a:r>
              <a:rPr lang="zh-CN" altLang="sv-SE" dirty="0">
                <a:solidFill>
                  <a:schemeClr val="accent5">
                    <a:lumMod val="10000"/>
                  </a:schemeClr>
                </a:solidFill>
              </a:rPr>
              <a:t>地址：</a:t>
            </a:r>
            <a:r>
              <a:rPr lang="sv-SE" altLang="zh-CN" dirty="0">
                <a:solidFill>
                  <a:schemeClr val="accent5">
                    <a:lumMod val="10000"/>
                  </a:schemeClr>
                </a:solidFill>
              </a:rPr>
              <a:t>https://github.com/ethereum/browser-solidity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09" y="2708563"/>
            <a:ext cx="7700445" cy="424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2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277" y="580592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配置开发环境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309" y="123305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TestNet</a:t>
            </a:r>
            <a:r>
              <a:rPr lang="zh-CN" altLang="en-US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（测试网络）：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也称为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Ropsten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，作为测试平台供开发人员或用户使用，进而测试智能合约和其他区块链相关方案。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PrivateNet</a:t>
            </a:r>
            <a:r>
              <a:rPr lang="zh-CN" altLang="en-US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（专用网络）：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允许创建一个独立的私有网络，用作参与实体之间的分布式账本，并用于开发和测试智能合约。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本章选用以太坊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客户端，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的下载地址是：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https://geth.ethereum.org/downloads/</a:t>
            </a:r>
          </a:p>
        </p:txBody>
      </p:sp>
    </p:spTree>
    <p:extLst>
      <p:ext uri="{BB962C8B-B14F-4D97-AF65-F5344CB8AC3E}">
        <p14:creationId xmlns:p14="http://schemas.microsoft.com/office/powerpoint/2010/main" val="309234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3398" y="48317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8.2.2 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编译器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8089" y="1083390"/>
            <a:ext cx="1104827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Remix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Remix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一款基于浏览器的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，它是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以太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坊官方推荐的智能合约开发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，可以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在浏览器中快速部署测试智能合约。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Remix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下载地址：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https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: //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github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.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com/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ethereu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/remix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过程：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复制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存储库，执行下列命令：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5"/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git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clone https:  //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github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. com/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ethereum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/remix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5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cd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remix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5"/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npminstall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lvl="5"/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npm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run build</a:t>
            </a: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5"/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geth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--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datadir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.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ethereum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privatenet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 --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networkid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786 –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rpc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--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rpcapi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‘ web3,eth, debug’--rpcport8001--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rpccorsdomain‘http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//localhost:7777’</a:t>
            </a:r>
          </a:p>
          <a:p>
            <a:pPr lvl="5"/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npm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run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start_node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5"/>
            <a:r>
              <a:rPr lang="en-US" altLang="zh-CN" dirty="0">
                <a:solidFill>
                  <a:schemeClr val="accent1"/>
                </a:solidFill>
                <a:latin typeface="+mn-ea"/>
              </a:rPr>
              <a:t>&gt; ethereum-remix@0.0.2-alpha.0.0.9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start_node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/home/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imran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/remix </a:t>
            </a:r>
          </a:p>
          <a:p>
            <a:pPr lvl="5"/>
            <a:r>
              <a:rPr lang="en-US" altLang="zh-CN" dirty="0">
                <a:solidFill>
                  <a:schemeClr val="accent1"/>
                </a:solidFill>
                <a:latin typeface="+mn-ea"/>
              </a:rPr>
              <a:t>&gt; ./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zunNode,sh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</a:t>
            </a:r>
          </a:p>
          <a:p>
            <a:pPr lvl="5"/>
            <a:endParaRPr lang="en-US" altLang="zh-CN" dirty="0">
              <a:solidFill>
                <a:schemeClr val="accent1"/>
              </a:solidFill>
              <a:latin typeface="+mn-ea"/>
            </a:endParaRPr>
          </a:p>
          <a:p>
            <a:pPr lvl="2"/>
            <a:endParaRPr lang="en-US" altLang="zh-CN" dirty="0" smtClean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1541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4990" y="48317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8.2.2 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编译器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返回结果：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both eth and 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geth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has been found in your system</a:t>
            </a:r>
          </a:p>
          <a:p>
            <a:pPr lvl="4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restart the command with the desired client: 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npm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run 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start_eth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lvl="4"/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or</a:t>
            </a:r>
          </a:p>
          <a:p>
            <a:pPr lvl="4"/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npm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run start 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geth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当需要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使用到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输入下列命令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npm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run 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start_geth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一个简单的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服务器浏览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Remix Web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。需发布命令：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Python –m 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SimpleHTTPServer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7777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成功运行后，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Remix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可通过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//localhost:7777URL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进行浏览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Remix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也是浏览器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中的部分内容，并可通过提供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提供方端点连接至本地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PrivateNet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849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4990" y="48317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工具和库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8116" y="944844"/>
            <a:ext cx="10834255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以太坊开发中常见的工具和库：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1.Node.js version 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安装命令：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Curl -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sl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https: //deb.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nodesource.com/setup_7.x |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sudo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-E bash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sudo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apt-get install -y 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nodejs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本地以太坊区块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用来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浏览本地的区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块链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安装步骤：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314450" lvl="2" indent="-400050">
              <a:buFont typeface="+mj-lt"/>
              <a:buAutoNum type="romanUcPeriod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 Ubuntu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设备上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运行以下命令安装本地以太坊区块资源管理器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git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clone https: //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github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.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com/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etherparty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/explorer</a:t>
            </a:r>
          </a:p>
          <a:p>
            <a:pPr lvl="3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Cloning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into 'explorer...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remote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: Counting objects: 253, done.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remote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: Total 253(delta 0), reused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0(delta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0), pack-reused 253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Receiving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objects: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100%(253/253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), 51.20 KiB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|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0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bytes/s,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done.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Resolving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deltas: 100%(130/130),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done.</a:t>
            </a: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Checking connectivity... done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661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1107" y="339667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工具和库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8116" y="831273"/>
            <a:ext cx="1083425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2" indent="-400050">
              <a:lnSpc>
                <a:spcPct val="150000"/>
              </a:lnSpc>
              <a:buFont typeface="+mj-lt"/>
              <a:buAutoNum type="romanUcPeriod" startAt="2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路径更改为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explorer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并运行以下命令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cd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explorer/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4"/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npm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start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&gt;EthereumExplorer@0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. 1.0 prestart /home/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imran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/explorer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&gt;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npm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install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安装结束后，将启动基于以太坊浏览器的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服务器处于运行状态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可通过下列命令启动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geth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—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datadir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.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ethereum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/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privatenet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/ --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networkid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786 --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rpc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</a:t>
            </a:r>
            <a:endParaRPr lang="en-US" altLang="zh-CN" dirty="0" smtClean="0">
              <a:solidFill>
                <a:schemeClr val="accent1"/>
              </a:solidFill>
              <a:latin typeface="+mn-ea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--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rpccorsdomain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'http: //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localhost:8000’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后，可定位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至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8000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上的本地服务器，以访问本地以太坊区块链浏览器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python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-m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SimpleHTTPServer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9900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Serving HTTP on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0.0.0.0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port 9900…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以支持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rpccorsdomain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geth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--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datadir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. 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ethereum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/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PrivateNet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--networkid786 –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rpc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 --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rpccorsdomain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'http: //192.168.0.17:9900'</a:t>
            </a:r>
            <a:endParaRPr lang="zh-CN" altLang="en-US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6904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709" y="625917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8.2.4  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EthereumJS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709" y="1602387"/>
            <a:ext cx="1069570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专用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网络有时会耗费大量的时间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当需要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快速测试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且缺少合适的测试网络时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可以使用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EthereumJS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testrpc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testrpc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npm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作为一个节点包提供。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宋体" panose="02010600030101010101" pitchFamily="2" charset="-122"/>
              <a:buChar char="※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testrpc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应先安装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Node.js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并且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npm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包管理器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也应该可用。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testrpc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安装命令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 algn="just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npm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install -g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ethereumjs-testrpc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 </a:t>
            </a:r>
            <a:r>
              <a:rPr lang="en-US" altLang="zh-CN" b="1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testrpc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 algn="just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testrpc</a:t>
            </a:r>
            <a:endParaRPr lang="zh-CN" altLang="en-US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207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709" y="625917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8.2.5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合约的开发和部署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4043" y="1556083"/>
            <a:ext cx="1078886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开发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和部署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合约可以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分为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个步骤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编写、测试、验证和部署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编写：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中编写合约源代码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并可以在任何文本编辑器中完成。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 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源代码提供了语法高亮和格式化等功能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通常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采用自动化的方式进行。后续章节将会讨论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 Mocha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框架测试合约。除此之外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也可以采用手工方式进行测试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合约需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模拟环境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EthereumJS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testrpc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PrivateNet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中被验证、执行和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验证通过后，即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可部署至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Ropsten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测试网以及最终的区块链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(Homestead)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026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709" y="625917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  Solidity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语言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4043" y="1556083"/>
            <a:ext cx="10788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语言是目前最广泛使用的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以太坊合约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编程语言。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是一种静态类型化语言，在编译时，可以进行变量类型检查。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是一种面向合约的语言，即在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中，合约等价于其他面向对象编程语言中的类。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包含两种数据类型，即值类型和引用类型。</a:t>
            </a:r>
            <a:endParaRPr lang="zh-CN" altLang="en-US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48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709" y="38798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8.3.1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值类型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709" y="883939"/>
            <a:ext cx="1078886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布尔类型</a:t>
            </a:r>
            <a:endParaRPr lang="en-US" altLang="zh-CN" b="1" dirty="0" smtClean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布尔类型包含两种可能值，即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false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bool v = true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整型</a:t>
            </a:r>
            <a:endParaRPr lang="en-US" altLang="zh-CN" b="1" dirty="0" smtClean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，表示有符号整数；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，表示无符号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</a:t>
            </a:r>
            <a:r>
              <a:rPr lang="zh-CN" altLang="en-US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uint256 x</a:t>
            </a:r>
            <a:r>
              <a:rPr lang="zh-CN" altLang="en-US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uint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y</a:t>
            </a:r>
            <a:r>
              <a:rPr lang="zh-CN" altLang="en-US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int256 z</a:t>
            </a:r>
            <a:r>
              <a:rPr lang="zh-CN" altLang="en-US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整型也可以用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constant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关键字来声明，这时编译器不会为这些变量保留任何存储。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uint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constant z =10+10;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Address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该数据类型定义为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位长（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字节）的数据值，包含多个成员可与合约进行交互和查询：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Balance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：返回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Wei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中地址的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余额。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Send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：用于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向某一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地址发送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一定量的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Ether,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并根据交易结果返回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false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如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address to= 0x6414cc08d148dce9ebf5a2c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address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from =this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;</a:t>
            </a: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if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to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balance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10 &amp; 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&amp;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from.balance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&gt; 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50)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to.send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(20)</a:t>
            </a:r>
            <a:r>
              <a:rPr lang="zh-CN" altLang="en-US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54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709" y="625917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8.3.1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值类型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709" y="1288474"/>
            <a:ext cx="1078886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调用函数：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call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callcode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delegate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atecall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旨在与缺少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ABI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函数进行交互。这些功能应该谨慎使用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因为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对类型安全和合约安全产生负面影响。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数组值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类型：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中定义了固定尺寸和动态尺寸的字节数组。其中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固定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尺寸关键字其范围从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bytes1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bytes32;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动态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尺寸关键字包括字节和字符串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此类数组通过值返回时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调用时将产生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消费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如：静态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固定尺寸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bytes32[10]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bankAccounts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;</a:t>
            </a:r>
          </a:p>
          <a:p>
            <a:pPr lvl="3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动态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尺寸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bytes32[] trades; </a:t>
            </a: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length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的获取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方式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trades.length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;</a:t>
            </a:r>
            <a:endParaRPr lang="zh-CN" altLang="en-US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774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709" y="625917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8.3.2 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字面值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709" y="1417721"/>
            <a:ext cx="1078886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字面值用于表示固定值。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整数字面值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0~9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范围内的十进制数序列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Uint8 x = 2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字符串字面值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：一组用双引号或单引号定义的字符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如：‘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packt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’“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packt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十六进制字面值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：用关键字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hex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作为前缀，并在双引号或单引号内指定，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如（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hex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‘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AABBCC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’）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41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277" y="580592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8.1.1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TestNet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Ropsten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8255" y="1274618"/>
            <a:ext cx="80494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以太坊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GO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客户端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连接至测试网络的命令：  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–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TestNet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输出结果：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包含所选择的网络类型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，以及区块链下载的其他信息。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567280"/>
            <a:ext cx="11291455" cy="3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95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709" y="625917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枚举值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709" y="1046019"/>
            <a:ext cx="10788866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枚举值支持用户自定义的类型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enum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Order(Filled, Placed, Expired 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)</a:t>
            </a:r>
            <a:r>
              <a:rPr lang="zh-CN" altLang="en-US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；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Order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private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ord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;</a:t>
            </a:r>
          </a:p>
          <a:p>
            <a:pPr lvl="5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ord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=Order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Filled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整数类型的显式转换都可以使用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enum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函数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类型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包括两种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类型：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内部函数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可用于当前合约环境下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外部函数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通过外部函数被调用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声明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语法，如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function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&lt;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nameofthefunction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&gt;(&lt;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parameter types&gt; &lt;name of the variable&gt;) {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internal|external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) [constant [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payable]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[returns (&lt;return types&gt; &lt;name of the variable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&gt;)]</a:t>
            </a:r>
          </a:p>
        </p:txBody>
      </p:sp>
    </p:spTree>
    <p:extLst>
      <p:ext uri="{BB962C8B-B14F-4D97-AF65-F5344CB8AC3E}">
        <p14:creationId xmlns:p14="http://schemas.microsoft.com/office/powerpoint/2010/main" val="3293145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4665" y="295255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8.3.5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引用类型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345" y="948690"/>
            <a:ext cx="111063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引用类型通过引用进行传递。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一组彼此相邻的、相同大小和类型的元素，且位于内存中的某个位置处。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uint</a:t>
            </a:r>
            <a:r>
              <a:rPr lang="en-US" altLang="zh-CN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] </a:t>
            </a:r>
            <a:r>
              <a:rPr lang="en-US" altLang="zh-CN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OrderiIds</a:t>
            </a:r>
            <a:r>
              <a:rPr lang="zh-CN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可在某一逻辑分组中定义一组不同的数据类型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进而可以用来定义新的数据类型。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 </a:t>
            </a: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Trade </a:t>
            </a: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tradeid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lvl="6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quantity;</a:t>
            </a:r>
          </a:p>
          <a:p>
            <a:pPr lvl="6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price; </a:t>
            </a: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trader;}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数据位置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了特定复杂数据类型的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存储位置。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由于内存和存储之间的复制行为常会占用较大的开销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所以指定一个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位置有助于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的消费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函数的参数将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calldata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内存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函数的参数默认存储在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其他本地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变量和状态变量使用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storage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1073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4663" y="513178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8.3.6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映射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664" y="974843"/>
            <a:ext cx="109047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映射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指键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映射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并可视作一种将值与键关联的方法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。映射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的全部值均已初始化为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mapping (address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=&gt;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)offers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 offers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声明为一个映射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mapping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(string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=&gt;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)bids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bids [“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packt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”]=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  //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基本上可视为一个字典或哈希表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其中字符串值被映射为整数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名为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bid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的映射包含了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packt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字符串值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并映射为数值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8.3.7 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全局变量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全局变量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：提供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了与区块和交易相关的信息。此外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还提供了加密函数和与地址相关的变量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函数和变量的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子集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keccak256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(...)returns(bytes32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//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提供给函数参数的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keccak256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哈希值。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ecrecover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(bytes32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hash, uint8 v, bytes32 r, bytes32 s)returns (address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//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源自椭圆曲线公钥的关联地址。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block.number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//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当前区块号。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3262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4663" y="513178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8.3.8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107" y="1233055"/>
            <a:ext cx="110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664" y="974843"/>
            <a:ext cx="53213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中的事件可以用来记录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EVM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日志中的某些事件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机制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合约中的任何变化或事件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通知外部接口。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在右侧示例中</a:t>
            </a:r>
            <a:r>
              <a:rPr lang="en-US" altLang="zh-CN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如果传递给 </a:t>
            </a:r>
            <a:r>
              <a:rPr lang="en-US" altLang="zh-CN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function Matcher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</a:t>
            </a:r>
            <a:r>
              <a:rPr lang="en-US" altLang="zh-CN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x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参数等于或大于</a:t>
            </a:r>
            <a:r>
              <a:rPr lang="en-US" altLang="zh-CN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10,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那么 </a:t>
            </a:r>
            <a:r>
              <a:rPr lang="en-US" altLang="zh-CN" dirty="0" err="1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valueEvent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事件将返回</a:t>
            </a:r>
            <a:r>
              <a:rPr lang="en-US" altLang="zh-CN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true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5412" y="1233055"/>
            <a:ext cx="480752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contract </a:t>
            </a: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valueChecker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uint8 price=10;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 </a:t>
            </a: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valueEvent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(bool </a:t>
            </a:r>
            <a:r>
              <a:rPr lang="en-US" altLang="zh-CN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returnValue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 Matcher(uint8 x)returns (bool)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(x&gt;=price) 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 lvl="3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valuEvent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(true);</a:t>
            </a:r>
          </a:p>
          <a:p>
            <a:pPr lvl="3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true;</a:t>
            </a:r>
          </a:p>
          <a:p>
            <a:pPr lvl="2"/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19455" y="1136073"/>
            <a:ext cx="4807527" cy="5015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016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4663" y="513178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8.3.8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664" y="974843"/>
            <a:ext cx="532133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继承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支持继承机制，关键字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用于派生合约。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派生的合约可以访问父合约中的所有非私有成员。 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右侧例子中，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value Checker2 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继承自 </a:t>
            </a:r>
            <a:r>
              <a:rPr lang="en-US" altLang="zh-CN" dirty="0" err="1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valueChecker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合约。</a:t>
            </a:r>
            <a:endParaRPr lang="en-US" altLang="zh-CN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如果将“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uint8 price private price=10”,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那么 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valuechecker2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合约将无法访问该变量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其原因在于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该成员声明为私有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其他合约无法对其予以访问。</a:t>
            </a:r>
            <a:endParaRPr lang="en-US" altLang="zh-CN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747164" y="974843"/>
            <a:ext cx="4807527" cy="5452294"/>
            <a:chOff x="6719455" y="1136073"/>
            <a:chExt cx="4807527" cy="5452294"/>
          </a:xfrm>
        </p:grpSpPr>
        <p:sp>
          <p:nvSpPr>
            <p:cNvPr id="5" name="矩形 4"/>
            <p:cNvSpPr/>
            <p:nvPr/>
          </p:nvSpPr>
          <p:spPr>
            <a:xfrm>
              <a:off x="6719455" y="1136073"/>
              <a:ext cx="4807527" cy="54522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830291" y="1233055"/>
              <a:ext cx="4572000" cy="535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contract </a:t>
              </a:r>
              <a:r>
                <a:rPr lang="en-US" altLang="zh-CN" dirty="0" err="1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valueChecker</a:t>
              </a:r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{</a:t>
              </a:r>
            </a:p>
            <a:p>
              <a:pPr lvl="1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uint8 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price=10; </a:t>
              </a:r>
              <a:endPara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1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event </a:t>
              </a:r>
              <a:r>
                <a:rPr lang="en-US" altLang="zh-CN" dirty="0" err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valueEvent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(bool </a:t>
              </a:r>
              <a:r>
                <a:rPr lang="en-US" altLang="zh-CN" dirty="0" err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returnvalue</a:t>
              </a:r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); 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function Matcher(uint8 </a:t>
              </a:r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x) returns (bool){ </a:t>
              </a:r>
            </a:p>
            <a:p>
              <a:pPr lvl="2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if 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(x&gt;=price) </a:t>
              </a:r>
              <a:endPara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2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{</a:t>
              </a:r>
            </a:p>
            <a:p>
              <a:pPr lvl="3"/>
              <a:r>
                <a:rPr lang="en-US" altLang="zh-CN" dirty="0" err="1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valueEvent</a:t>
              </a:r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(true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); </a:t>
              </a:r>
              <a:endPara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3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return 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true; </a:t>
              </a:r>
              <a:endPara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2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}</a:t>
              </a:r>
            </a:p>
            <a:p>
              <a:pPr lvl="1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}</a:t>
              </a:r>
            </a:p>
            <a:p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}</a:t>
              </a:r>
              <a:endPara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contract 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valueChecker2 is </a:t>
              </a:r>
              <a:r>
                <a:rPr lang="en-US" altLang="zh-CN" dirty="0" err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valuechecker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{</a:t>
              </a:r>
            </a:p>
            <a:p>
              <a:pPr lvl="1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function Matcher2 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() returns(</a:t>
              </a:r>
              <a:r>
                <a:rPr lang="en-US" altLang="zh-CN" dirty="0" err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uint</a:t>
              </a:r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</a:p>
            <a:p>
              <a:pPr lvl="1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{</a:t>
              </a:r>
            </a:p>
            <a:p>
              <a:pPr lvl="1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return price+10</a:t>
              </a:r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</a:p>
            <a:p>
              <a:pPr lvl="1"/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}</a:t>
              </a:r>
            </a:p>
            <a:p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}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964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4663" y="513178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8.3.8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663" y="1071825"/>
            <a:ext cx="5612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的关键思想是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代码可重用性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合约十分类似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并可作为基础型合约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4436" y="1053601"/>
            <a:ext cx="49472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库的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声明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+mn-ea"/>
              </a:rPr>
              <a:t>library Addition 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+mn-ea"/>
              </a:rPr>
              <a:t>{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+mn-ea"/>
              </a:rPr>
              <a:t>function Add(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x,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y) returns (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z)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+mn-ea"/>
              </a:rPr>
              <a:t>{</a:t>
            </a:r>
          </a:p>
          <a:p>
            <a:pPr lvl="2"/>
            <a:r>
              <a:rPr lang="en-US" altLang="zh-CN" dirty="0"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return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x+y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;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+mn-ea"/>
              </a:rPr>
              <a:t>}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+mn-ea"/>
              </a:rPr>
              <a:t>}</a:t>
            </a:r>
          </a:p>
          <a:p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该库可以在合约中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需要导入该库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随后即可在代码中的任何地方使用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Import "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Addition.sol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"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function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Addtwovalues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( ) returns(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return Addition. Add(100, 100);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}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4663" y="2618333"/>
            <a:ext cx="4904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库也存在一些限制因素。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库无法定义状态变量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不支持继承机制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库也无法接收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Ether</a:t>
            </a:r>
          </a:p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679172" y="744010"/>
            <a:ext cx="5529155" cy="5664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89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4663" y="513178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8.3.8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663" y="974843"/>
            <a:ext cx="104613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：与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合约相关联的代码模块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声明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包括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名称、可选参数、访问修饰符、可选常量关键字和可选返回类型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orderMatcher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x) private constant returns(bool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returnvalue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的定义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方式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&lt;name of the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function&gt;(&lt;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parameters&gt;)&lt;visibility specifier&gt;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returns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(&lt;return data type&gt; &lt;name of the variable&gt;)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 body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704109" y="2743200"/>
            <a:ext cx="8146473" cy="1174201"/>
            <a:chOff x="1704109" y="2743200"/>
            <a:chExt cx="8146473" cy="117420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704109" y="2743200"/>
              <a:ext cx="9559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704109" y="2867891"/>
              <a:ext cx="10529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声明函数的关键字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895600" y="2743200"/>
              <a:ext cx="131618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3000702" y="2867891"/>
              <a:ext cx="961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函数名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350327" y="2743200"/>
              <a:ext cx="66501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218711" y="2803176"/>
              <a:ext cx="8092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可选参数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5148156" y="2743200"/>
              <a:ext cx="1834535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5105398" y="2840183"/>
              <a:ext cx="19673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表明该函数不会修改合约中的任何内容</a:t>
              </a:r>
              <a:r>
                <a:rPr lang="en-US" altLang="zh-CN" sz="1600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lang="zh-CN" altLang="en-US" sz="1600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且只用于从合约中获取数据值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7245927" y="2743200"/>
              <a:ext cx="2604655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329055" y="2867891"/>
              <a:ext cx="2521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可选的函数返回类型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670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4663" y="513178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8.3.8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0026" y="1134539"/>
            <a:ext cx="1046137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函数签名：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中的函数通过签名标识，即完整签名字符串的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keccak-256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哈希值的前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个字节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且在浏览器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可见。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如：浏览器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中显示的函数哈希值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821275" y="3251870"/>
            <a:ext cx="6941127" cy="983673"/>
            <a:chOff x="3214254" y="4170218"/>
            <a:chExt cx="6941127" cy="983673"/>
          </a:xfrm>
        </p:grpSpPr>
        <p:sp>
          <p:nvSpPr>
            <p:cNvPr id="5" name="矩形 4"/>
            <p:cNvSpPr/>
            <p:nvPr/>
          </p:nvSpPr>
          <p:spPr>
            <a:xfrm>
              <a:off x="3214254" y="4170218"/>
              <a:ext cx="6941127" cy="9836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380509" y="4170218"/>
              <a:ext cx="1925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Toggle Details</a:t>
              </a:r>
              <a:endParaRPr lang="zh-CN" altLang="en-US" u="sng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80509" y="4641273"/>
              <a:ext cx="1260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Functions</a:t>
              </a:r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070764" y="4641273"/>
              <a:ext cx="4765963" cy="369332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US" altLang="zh-CN" dirty="0" smtClean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99c89cb Matcher(uint8,uint8) </a:t>
              </a:r>
              <a:endParaRPr lang="zh-CN" alt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3677785" y="3600420"/>
            <a:ext cx="1268288" cy="6143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形标注 18"/>
          <p:cNvSpPr/>
          <p:nvPr/>
        </p:nvSpPr>
        <p:spPr>
          <a:xfrm>
            <a:off x="3433543" y="2335818"/>
            <a:ext cx="2841374" cy="1090327"/>
          </a:xfrm>
          <a:prstGeom prst="wedgeEllipseCallou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函数名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Matcher keccak-256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哈希值的前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个字节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946073" y="3638424"/>
            <a:ext cx="1024639" cy="41226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55964" y="4461164"/>
            <a:ext cx="979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函数的输入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：以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数据类型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&gt;&lt;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这一形式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声明。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contract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myContract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</a:p>
          <a:p>
            <a:pPr lvl="3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checkvalues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(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x,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Y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en-US" altLang="zh-CN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//</a:t>
            </a:r>
            <a:r>
              <a:rPr lang="en-US" altLang="zh-CN" dirty="0" err="1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x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和</a:t>
            </a:r>
            <a:r>
              <a:rPr lang="en-US" altLang="zh-CN" dirty="0" err="1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y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是</a:t>
            </a:r>
            <a:r>
              <a:rPr lang="en-US" altLang="zh-CN" dirty="0" err="1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checkValues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函数的输入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参数</a:t>
            </a:r>
            <a:endParaRPr lang="en-US" altLang="zh-CN" dirty="0" smtClean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lvl="3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2219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45775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8.3.8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8517" y="919424"/>
            <a:ext cx="97951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的输出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 data type&gt;&lt;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这一形式声明。下列例子显示了一个返回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值的简单函数。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contract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myContract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lvl="3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getvalue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 )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returns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z)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返回一个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</a:p>
          <a:p>
            <a:pPr lvl="5"/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x+y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lvl="4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lvl="3"/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marL="742950" lvl="1" indent="-285750">
              <a:lnSpc>
                <a:spcPct val="150000"/>
              </a:lnSpc>
              <a:buFont typeface="宋体" panose="02010600030101010101" pitchFamily="2" charset="-122"/>
              <a:buChar char="※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一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个函数可以返回多达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个不同数据类型的值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内部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当前合约的上下文中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函数可于内部直接被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外部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消息机制并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在合约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间进行的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334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333068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8.3.8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8517" y="974842"/>
            <a:ext cx="104059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调函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定义为一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个未命名的函数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且不包含参数和返回数据。该函数在每次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Ether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时执行。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如果合约需获取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Ether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需要在合约中实现该函数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否则将抛出异常并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Ether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合约中不存在可匹配的其他函数签名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该函数也将执行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可获取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Ether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，则应该用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payable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修饰符声明该函数。此处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payable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不可缺少；否则该函数将无法接收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Ether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函数可使用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address.cal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方法以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function(){</a:t>
            </a: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hrow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修饰符函数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调整函数的行为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并可在其他函数之前调用。通常情况下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在执行函数之前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修饰符函数用于检查某些条件或验证结果。另外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函数中还使用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下划线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当修饰符被调用时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将替换为该函数的实际主体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116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9277" y="580592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8.1.2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配置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rivateNet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8253" y="1274618"/>
            <a:ext cx="1083425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Network ID</a:t>
            </a:r>
          </a:p>
          <a:p>
            <a:pPr lvl="1"/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Network ID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可以是除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（已分别用于以太坊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MainTest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TestNet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中）以外的任何正数。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. </a:t>
            </a:r>
            <a:r>
              <a:rPr lang="zh-CN" altLang="en-US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创始</a:t>
            </a:r>
            <a:r>
              <a:rPr lang="zh-CN" altLang="en-US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文件</a:t>
            </a:r>
            <a:endParaRPr lang="en-US" altLang="zh-CN" sz="2000" b="1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创始文件包含了自定义创始区块所需的必要字段。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自定义创始区块：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{</a:t>
            </a:r>
          </a:p>
          <a:p>
            <a:pPr lvl="2"/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nonce”:“0x0000000000000042”, </a:t>
            </a:r>
          </a:p>
          <a:p>
            <a:pPr lvl="2"/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“timestamp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”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: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0x0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”，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2"/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parentHash”:“0x000000000000000000000000000000000000000000000000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”，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2"/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extraData”:“0x0 ”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2"/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gasLimit”:“0x4c4b40”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2"/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“difficulty”:“0x400”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2"/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“mixhash”:“0x00000000000000000000000000000000000000000000000000000000000000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”，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2"/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coinbase”:“0x000000000000000000000000000000000000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”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dirty="0"/>
              <a:t>//</a:t>
            </a:r>
            <a:r>
              <a:rPr lang="zh-CN" altLang="en-US" dirty="0"/>
              <a:t>矿工的</a:t>
            </a:r>
            <a:r>
              <a:rPr lang="zh-CN" altLang="en-US" dirty="0" smtClean="0"/>
              <a:t>账号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2"/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“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alloc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”:{  }   </a:t>
            </a:r>
            <a:r>
              <a:rPr lang="en-US" altLang="zh-CN" dirty="0" smtClean="0"/>
              <a:t>//</a:t>
            </a:r>
            <a:r>
              <a:rPr lang="zh-CN" altLang="en-US" dirty="0"/>
              <a:t>用来预置账号以及账号的以太币数量，因为私有链挖矿比较容易，所以我们不需要预置有币的账号，需要的时候自己创建即</a:t>
            </a:r>
            <a:r>
              <a:rPr lang="zh-CN" altLang="en-US" dirty="0" smtClean="0"/>
              <a:t>可</a:t>
            </a:r>
            <a:r>
              <a:rPr lang="zh-CN" altLang="en-US" dirty="0"/>
              <a:t>。 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2"/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}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589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8.3.8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8516" y="1168806"/>
            <a:ext cx="10544501" cy="46628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构造函数：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可选函数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构造函数具有与合约相同的名称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并在创建合约时执行一次。构造函数不可被用户调用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而且合约中仅允许存在一个构造函数。这也意味着无法提供重载功能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可见性说明符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访问修饰符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可通过以下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种访问修饰符加以定义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External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此类函数可从其他合约或交易中被访问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且无法在内部进行调用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除非使用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this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关键字。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Public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默认状态下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函数均处于公有状态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并可在内部或利用消息机制予以调用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Internal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内部函数仅相对于父合约派生的合约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可见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私有函数仅相对于声明内的同一合约可见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重要的关键字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 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throw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throw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用于终止当前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执行，所有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状态变化均被恢复。在这种情况下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返回至交易发起者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所有剩余的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均已被消耗。</a:t>
            </a:r>
          </a:p>
        </p:txBody>
      </p:sp>
    </p:spTree>
    <p:extLst>
      <p:ext uri="{BB962C8B-B14F-4D97-AF65-F5344CB8AC3E}">
        <p14:creationId xmlns:p14="http://schemas.microsoft.com/office/powerpoint/2010/main" val="21219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8.3.8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控制结构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4144" y="1227801"/>
            <a:ext cx="4853261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 Solidity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源代码文件的设置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版本和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pragma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pragma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可以用来指定兼容编译器的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版本。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pragma </a:t>
            </a:r>
            <a:r>
              <a:rPr lang="en-US" altLang="zh-CN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solidity^0.5.0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这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将确保源文件不会被小于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0.5.0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的版本所编译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且版本应从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0.6.0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Import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Import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允许将现有的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文件符号导入至当前全局范围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类似于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中的导入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语句。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Import “module-name“;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注释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：类似于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多行注释包含在“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/*”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和“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*/”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中，单行注释从“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”开始。</a:t>
            </a:r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96115" y="771718"/>
            <a:ext cx="6032091" cy="5779795"/>
            <a:chOff x="5914103" y="752167"/>
            <a:chExt cx="6032091" cy="5779795"/>
          </a:xfrm>
        </p:grpSpPr>
        <p:sp>
          <p:nvSpPr>
            <p:cNvPr id="4" name="文本框 3"/>
            <p:cNvSpPr txBox="1"/>
            <p:nvPr/>
          </p:nvSpPr>
          <p:spPr>
            <a:xfrm>
              <a:off x="6046839" y="825910"/>
              <a:ext cx="5899355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pragma solidity^0.4.0: //</a:t>
              </a: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specify compiler version</a:t>
              </a:r>
            </a:p>
            <a:p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/*</a:t>
              </a:r>
            </a:p>
            <a:p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This is a simple value checker contract that checks the value provided and returns </a:t>
              </a:r>
              <a:r>
                <a:rPr lang="en-US" altLang="zh-CN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boolean</a:t>
              </a: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value based on the condition expression evaluation</a:t>
              </a:r>
            </a:p>
            <a:p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*/</a:t>
              </a:r>
            </a:p>
            <a:p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import 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"dev. oraclize.it/</a:t>
              </a:r>
              <a:r>
                <a:rPr lang="en-US" altLang="zh-CN" dirty="0" err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api.sol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";</a:t>
              </a:r>
            </a:p>
            <a:p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contract </a:t>
              </a:r>
              <a:r>
                <a:rPr lang="en-US" altLang="zh-CN" dirty="0" err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valueChecker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{</a:t>
              </a:r>
            </a:p>
            <a:p>
              <a:pPr lvl="1"/>
              <a:r>
                <a:rPr lang="en-US" altLang="zh-CN" dirty="0" err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uint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price=10; </a:t>
              </a:r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//</a:t>
              </a: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This is price variable </a:t>
              </a:r>
              <a:r>
                <a:rPr lang="en-US" altLang="zh-CN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decared</a:t>
              </a: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and initialized with value 10. </a:t>
              </a:r>
            </a:p>
            <a:p>
              <a:pPr lvl="1"/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event </a:t>
              </a:r>
              <a:r>
                <a:rPr lang="en-US" altLang="zh-CN" dirty="0" err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valueEvent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(bool </a:t>
              </a:r>
              <a:r>
                <a:rPr lang="en-US" altLang="zh-CN" dirty="0" err="1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returnValue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);</a:t>
              </a:r>
            </a:p>
            <a:p>
              <a:pPr lvl="1"/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function Matcher (uint8 x) returns (bool)</a:t>
              </a:r>
            </a:p>
            <a:p>
              <a:pPr lvl="1"/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{</a:t>
              </a:r>
            </a:p>
            <a:p>
              <a:pPr lvl="2"/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if(x&gt;=price)</a:t>
              </a:r>
            </a:p>
            <a:p>
              <a:pPr lvl="2"/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{</a:t>
              </a:r>
            </a:p>
            <a:p>
              <a:pPr lvl="3"/>
              <a:r>
                <a:rPr lang="en-US" altLang="zh-CN" dirty="0" err="1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valueEvent</a:t>
              </a:r>
              <a:r>
                <a:rPr lang="en-US" altLang="zh-CN" dirty="0" smtClean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(true</a:t>
              </a:r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); </a:t>
              </a:r>
            </a:p>
            <a:p>
              <a:pPr lvl="3"/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return true;</a:t>
              </a:r>
            </a:p>
            <a:p>
              <a:pPr lvl="2"/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}</a:t>
              </a:r>
            </a:p>
            <a:p>
              <a:pPr lvl="1"/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}</a:t>
              </a:r>
            </a:p>
            <a:p>
              <a:r>
                <a:rPr lang="en-US" altLang="zh-CN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}</a:t>
              </a:r>
              <a:endPara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914103" y="752167"/>
              <a:ext cx="6032091" cy="57797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657303" y="825910"/>
              <a:ext cx="2920181" cy="4018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973097" y="1120876"/>
              <a:ext cx="530942" cy="14600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046839" y="2580967"/>
              <a:ext cx="949854" cy="2507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7610168" y="825910"/>
              <a:ext cx="1047135" cy="4018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49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8516" y="1168806"/>
            <a:ext cx="10544501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Web3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通过显示于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RPC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上的方法来工作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因而支持基于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库的用户界面开发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以便与部署在区块链上的合约进行交互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显示相关方法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geth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--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datadir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ethereum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privatenet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--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networkid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786 --pc --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rpcapi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‘web3,etn,debug --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rpcport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8001 --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rpccorsdomain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‘http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: //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localhost:7777’</a:t>
            </a:r>
          </a:p>
          <a:p>
            <a:pPr marL="742950" lvl="1" indent="-285750">
              <a:lnSpc>
                <a:spcPct val="150000"/>
              </a:lnSpc>
              <a:buFont typeface="宋体" panose="02010600030101010101" pitchFamily="2" charset="-122"/>
              <a:buChar char="※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rpcapi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标记支持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eth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可通过下列命令绑定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geth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attach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ipc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: .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ethereum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privatenet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geth.ipc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977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8516" y="1168806"/>
            <a:ext cx="10544501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控制台并执行下列操作：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声明名为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simplecontractsource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的变量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并将合约代码附于其中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var</a:t>
            </a:r>
            <a:r>
              <a:rPr lang="zh-CN" altLang="en-US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simplecontractsource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= </a:t>
            </a:r>
            <a:r>
              <a:rPr lang="zh-CN" altLang="en-US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pragma solidity ^0.4.0; contract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valueChecker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{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uint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price=10;event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valueEvent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(bool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returnValue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); function Matcher (uint8 x) returns (bool) {( if (x&gt;=price) {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valueEvent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(true): return true; } } }“</a:t>
            </a:r>
          </a:p>
          <a:p>
            <a:pPr marL="457200"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marL="0" lvl="4"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Undefined</a:t>
            </a:r>
          </a:p>
          <a:p>
            <a:pPr marL="0" lvl="4" algn="ctr"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lvl="1" indent="-285750">
              <a:lnSpc>
                <a:spcPct val="150000"/>
              </a:lnSpc>
              <a:buFont typeface="宋体" panose="02010600030101010101" pitchFamily="2" charset="-122"/>
              <a:buChar char="※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源代码需要位于一行中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也就是说不包含换行符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以下命令在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中删除换行符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4" algn="ctr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--delete ‘\n’&lt;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valuechecker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sol 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valuecheckersingleline.sol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5" indent="-1828800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代码文件复制粘贴到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控制台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816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8517" y="1099533"/>
            <a:ext cx="10544501" cy="54938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 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是否有效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如下所示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eth.getCompilers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() </a:t>
            </a: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["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Solidity"]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定义一个变量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并通过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分配和编译代码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如下所示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&gt;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var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simplecontractcompiled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=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eth.compile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solidity(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simplecontractsource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 undefined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simplecontractcompiled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simplecontractcompiled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定义一个变量，并与下列内容交互：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&gt;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simplecontractinteractor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=eth. contract 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simplecontractcompiled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valueCheck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 info.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abiDefinition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);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undefined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2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8517" y="1099533"/>
            <a:ext cx="10544501" cy="442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ABI(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应用程序二进制接口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10735" y="1657804"/>
            <a:ext cx="8341628" cy="463671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&gt;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simplecontractinteractor.abi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[{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constant:false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inputs:[{ 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name:"x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", 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type:"uint8"}],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name:"Matcher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",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outputs:[{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name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:“ ", 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type:"bool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"}],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payable:false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type:"function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"},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{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anonymous: false,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inputs:[{ 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indexed: false, 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name:"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returnvalue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", 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type:"bool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"}], 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name: "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valueEvent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", 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type:"event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"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}]</a:t>
            </a:r>
            <a:endParaRPr lang="zh-CN" altLang="en-US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4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8517" y="1099533"/>
            <a:ext cx="10544501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(7)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以十六进制格式检查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valueChecker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&gt;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simplecontractcompiled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valueChecker.code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实际内容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可能稍有不同）：</a:t>
            </a:r>
            <a:r>
              <a:rPr lang="zh-CN" altLang="en-US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0x6060604052600a60005534610000575b60878061001c6000396000f3606060405260e060020a6000350463f9d55e218114601c575b6000565b346000576029600435603d565b604080519115158252519081900360200190f356000805460ff831610608157604080516001815290517f3ebla229ff7995457774a4bd31ef7b13b6f44 91ad1ebb98961af120b8b4b6239c9181900360200190a15060015b5b9190505</a:t>
            </a:r>
            <a:r>
              <a:rPr lang="zh-CN" altLang="en-US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(8)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输入下列代码段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宋体" panose="02010600030101010101" pitchFamily="2" charset="-122"/>
              <a:buChar char="※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注意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数据字段包含了针对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simplecontractcompiled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的代码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99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35972" y="1002551"/>
            <a:ext cx="5071956" cy="54938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&gt;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simplecontractTransaction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=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simplecontractinteractor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 new({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from: eth.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coinbase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data: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simplecontractcompiled.valueChecker.code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gas:2000000},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function(err, contract)(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if (err){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console error(err);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} else {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console.log(contract);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console. log(contract. address);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});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09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2588" y="1062993"/>
            <a:ext cx="996261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结果：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若返回下列错误消息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Error: account is locked 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Undefined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则需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解锁当前账户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获得账户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personal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listAccounts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["0x76f11b383dbc3becf8c5d9309219878caae265c3"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"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0xcce6450413ac80f9ee8bd97ca02b92c065d77abc"]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解锁账户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personal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unlockAccount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("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0x76f11b383dbc3becf8c5d9309219878caae265c3")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Unlock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account 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0x76f11b3833becf8c5d9309219878caae265c3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67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7309" y="1163782"/>
            <a:ext cx="111390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输入当前账户的密码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6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Passphrase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t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rue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待账户解锁后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再次输入上述代码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。此时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错误消息将显示为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1"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Error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: The contract code couldn't be stored, please check your gas amount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对此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可尝试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增加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量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如果输入的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量值过大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将显示如下所示的错误消息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6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Error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: Exceeds block gas limit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undefined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(9)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一旦账户成功解锁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即可启动矿工并挖掘合约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6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miner.start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()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true</a:t>
            </a:r>
            <a:endParaRPr lang="zh-CN" altLang="en-US" dirty="0">
              <a:solidFill>
                <a:schemeClr val="accent1"/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1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8.1.2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配置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rivateNet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436" y="1136072"/>
            <a:ext cx="109589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zh-CN" altLang="en-US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数据目录</a:t>
            </a:r>
            <a:endParaRPr lang="en-US" altLang="zh-CN" sz="2000" b="1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用于保存私有以太坊网络中的区块链数据。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客户端指定了一些参数，以便启动、进一步调整配置内容，并启用私有网络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1"/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相关命令如下：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-- </a:t>
            </a:r>
            <a:r>
              <a:rPr lang="en-US" altLang="zh-CN" sz="2000" b="1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nodiscover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：如果节点恰好具有相同的创始文件和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Network ID,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该标志可以确保节点不会被自动发现。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--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maxpeers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此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标记用于指定允许连接到私有网络的对等点数量。如果设置为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0,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则其他人无法建立连接。这适用于某些场合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例如私有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测试。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--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rpc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：用于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启用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中的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RPC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界面。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--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rpcapi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该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标记接收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API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列表作为参数。例如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,eth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web3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将在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RPC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上启用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web3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3th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界面。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--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rpcport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用于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设置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TCP RPC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端口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例如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9999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--</a:t>
            </a:r>
            <a:r>
              <a:rPr lang="en-US" altLang="zh-CN" sz="2000" b="1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rpccorsdomain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该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标记用于指定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URL,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进而连接至私有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节点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并执行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RPC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操作。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--</a:t>
            </a:r>
            <a:r>
              <a:rPr lang="en-US" altLang="zh-CN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port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该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标记用于指定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TCP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端口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进而监听源自其他对等点成员的接入连接。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57300" lvl="2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--</a:t>
            </a:r>
            <a:r>
              <a:rPr lang="en-US" altLang="zh-CN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identity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该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标记定义为一个字符串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以指定私有节点的名称。</a:t>
            </a:r>
          </a:p>
        </p:txBody>
      </p:sp>
    </p:spTree>
    <p:extLst>
      <p:ext uri="{BB962C8B-B14F-4D97-AF65-F5344CB8AC3E}">
        <p14:creationId xmlns:p14="http://schemas.microsoft.com/office/powerpoint/2010/main" val="1652306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7309" y="1163782"/>
            <a:ext cx="1113905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当合约正确生成后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将显示下列输出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  [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object 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Object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]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undefined </a:t>
            </a: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undefined </a:t>
            </a: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[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object Object]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0x94a1107f2585f0ab931c71f2f8f02e9f5ab888c0 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新合约的地址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(10)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为了方便地与合约交互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合约地址可赋予至某个变量中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7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var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simplecontractaddress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=</a:t>
            </a:r>
          </a:p>
          <a:p>
            <a:pPr lvl="7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“0x94a1107f2585foab931c71f2f8f02e9f5ab888c0” </a:t>
            </a:r>
          </a:p>
          <a:p>
            <a:pPr lvl="7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Undefined</a:t>
            </a:r>
          </a:p>
        </p:txBody>
      </p:sp>
    </p:spTree>
    <p:extLst>
      <p:ext uri="{BB962C8B-B14F-4D97-AF65-F5344CB8AC3E}">
        <p14:creationId xmlns:p14="http://schemas.microsoft.com/office/powerpoint/2010/main" val="30500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456" y="1002551"/>
            <a:ext cx="10723418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(11)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其中涵盖了大量的方法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进而可对合约实施进一步的查询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var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deployedaddress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=eth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getcode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(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simplecontractaddress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undefined 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deployedaddress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“0x606060405260e060020a6000350463f9d55e218114601c575b6000565b346000576029600435603d565b604080519115158252519081900360200190f35b6000805460ff831610608157604080516001815290517f3ebla229ff7995457774a4bd3lef7b13b6f4491ad1ebb18961af120b8b4b6239c9181900360200190a15060015b5b91905056”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eth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getBalance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(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simplecontractaddress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0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(12)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可创建名为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simplecontractinstance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的对象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并用于调用此类方法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= web3. eth. contract(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simplecontractcompiled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valueChecker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info.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abiDefinition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). at(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simplecontractaddress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300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7310" y="1163782"/>
            <a:ext cx="11443854" cy="5078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(13)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相关方法列表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8517" y="1832844"/>
            <a:ext cx="10723419" cy="42473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Matcher.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Matcher. apply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Matcher.constructor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simplecontractinstance.Matcher.request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.Matcher. arguments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Matcher.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estimateGas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Matcher.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sendTransaction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Matcher.bind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.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Matcher.getData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Matcher.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toString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simplecontractinstance.Matcher.call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simplecontractinstance.Matcher.length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.Matcher.uint8 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simplecontractinstance.Matcher.caller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Matcher.prototype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24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引入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web3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7310" y="1163782"/>
            <a:ext cx="1072341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(14)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相应地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合约也可执行进一步查询。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在下列示例中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Matcher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函数通过参数被调用。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如果某个值大于或等于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则返回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true;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否则返回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false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Matcher. call(12)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true </a:t>
            </a: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. Matcher. call(9)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false </a:t>
            </a: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Matcher call(0)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false </a:t>
            </a: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等线" panose="02010600030101010101" pitchFamily="2" charset="-122"/>
              </a:rPr>
              <a:t>simplecontractins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tance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Matcher. call(12) </a:t>
            </a:r>
            <a:endParaRPr lang="en-US" altLang="zh-CN" dirty="0" smtClean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true</a:t>
            </a:r>
            <a:endParaRPr lang="zh-CN" altLang="en-US" dirty="0">
              <a:solidFill>
                <a:schemeClr val="accent1"/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42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8.4.1  POST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请求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455" y="1002551"/>
            <a:ext cx="11291453" cy="586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curl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下载：</a:t>
            </a: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</a:rPr>
              <a:t>https</a:t>
            </a: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</a:rPr>
              <a:t>//curl.haxx.se/</a:t>
            </a:r>
            <a:endParaRPr lang="en-US" altLang="zh-CN" dirty="0">
              <a:solidFill>
                <a:schemeClr val="accent1"/>
              </a:solidFill>
              <a:latin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jsonrpc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可采用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curl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进行交互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jsonrpc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接口之前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应先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8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--</a:t>
            </a:r>
            <a:r>
              <a:rPr lang="en-US" altLang="zh-CN" dirty="0" err="1">
                <a:solidFill>
                  <a:schemeClr val="accent1"/>
                </a:solidFill>
                <a:latin typeface="等线" panose="02010600030101010101" pitchFamily="2" charset="-122"/>
              </a:rPr>
              <a:t>rpcapi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web3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curl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可用于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上的通信机制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如：采用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personal_listAccounts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方法获取账户列表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curl --request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POST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--data   </a:t>
            </a:r>
            <a:r>
              <a:rPr lang="en-US" altLang="zh-CN" dirty="0" smtClean="0">
                <a:solidFill>
                  <a:srgbClr val="00B050"/>
                </a:solidFill>
                <a:latin typeface="等线" panose="02010600030101010101" pitchFamily="2" charset="-122"/>
              </a:rPr>
              <a:t>//--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</a:rPr>
              <a:t>request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</a:rPr>
              <a:t>用于指定请求命令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</a:rPr>
              <a:t>,POST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</a:rPr>
              <a:t>即为当前请求</a:t>
            </a:r>
            <a:r>
              <a:rPr lang="en-US" altLang="zh-CN" dirty="0" smtClean="0">
                <a:solidFill>
                  <a:srgbClr val="00B050"/>
                </a:solidFill>
                <a:latin typeface="等线" panose="02010600030101010101" pitchFamily="2" charset="-122"/>
              </a:rPr>
              <a:t>;</a:t>
            </a:r>
            <a:r>
              <a:rPr lang="en-US" altLang="zh-CN" dirty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</a:rPr>
              <a:t>--data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</a:rPr>
              <a:t>用于指定参数和数值</a:t>
            </a:r>
            <a:endParaRPr lang="en-US" altLang="zh-CN" dirty="0">
              <a:solidFill>
                <a:srgbClr val="00B050"/>
              </a:solidFill>
              <a:latin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'{"jsonrpc":"2.0","method": "personal_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listAccounts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","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params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" [ ],"id":4}’</a:t>
            </a:r>
          </a:p>
          <a:p>
            <a:pPr marL="914400" lvl="3"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localhost:8001    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</a:rPr>
              <a:t>//</a:t>
            </a:r>
            <a:r>
              <a:rPr lang="en-US" altLang="zh-CN" dirty="0" err="1">
                <a:solidFill>
                  <a:srgbClr val="00B050"/>
                </a:solidFill>
                <a:latin typeface="等线" panose="02010600030101010101" pitchFamily="2" charset="-122"/>
              </a:rPr>
              <a:t>geth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</a:rPr>
              <a:t>中开启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</a:rPr>
              <a:t>HTTP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</a:rPr>
              <a:t>端点之位置</a:t>
            </a:r>
            <a:endParaRPr lang="en-US" altLang="zh-CN" dirty="0">
              <a:solidFill>
                <a:srgbClr val="00B050"/>
              </a:solidFill>
              <a:latin typeface="等线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返回包含账户列表的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{"jsonrpc":"2.0","id":4,"result":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[0x76f11b383dbc3becf8c5d9309219878caae265c3","0xcce6450413ac80f9ee8bd97ca02b92c065d77abc"]}</a:t>
            </a:r>
          </a:p>
        </p:txBody>
      </p:sp>
    </p:spTree>
    <p:extLst>
      <p:ext uri="{BB962C8B-B14F-4D97-AF65-F5344CB8AC3E}">
        <p14:creationId xmlns:p14="http://schemas.microsoft.com/office/powerpoint/2010/main" val="27357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8.4.2  HTML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JavaScript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前端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13409" y="2826325"/>
            <a:ext cx="6090265" cy="2578850"/>
            <a:chOff x="2014645" y="2396834"/>
            <a:chExt cx="6090265" cy="2578850"/>
          </a:xfrm>
        </p:grpSpPr>
        <p:sp>
          <p:nvSpPr>
            <p:cNvPr id="3" name="矩形 2"/>
            <p:cNvSpPr/>
            <p:nvPr/>
          </p:nvSpPr>
          <p:spPr>
            <a:xfrm>
              <a:off x="2022764" y="2396836"/>
              <a:ext cx="1427018" cy="7897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accent1">
                      <a:lumMod val="50000"/>
                    </a:schemeClr>
                  </a:solidFill>
                </a:rPr>
                <a:t>HTML/JS</a:t>
              </a:r>
            </a:p>
            <a:p>
              <a:pPr algn="ctr"/>
              <a:r>
                <a:rPr lang="en-US" altLang="zh-CN" dirty="0" smtClean="0">
                  <a:solidFill>
                    <a:schemeClr val="accent1">
                      <a:lumMod val="50000"/>
                    </a:schemeClr>
                  </a:solidFill>
                </a:rPr>
                <a:t>FRONTEND</a:t>
              </a:r>
              <a:endParaRPr lang="zh-CN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350328" y="2396836"/>
              <a:ext cx="1427018" cy="7897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</a:rPr>
                <a:t>WEB</a:t>
              </a: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Agency FB" panose="020B0503020202020204" pitchFamily="34" charset="0"/>
                </a:rPr>
                <a:t>’</a:t>
              </a: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77892" y="2396836"/>
              <a:ext cx="1427018" cy="7897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accent1">
                      <a:lumMod val="50000"/>
                    </a:schemeClr>
                  </a:solidFill>
                </a:rPr>
                <a:t>BLOCK</a:t>
              </a:r>
            </a:p>
            <a:p>
              <a:pPr algn="ctr"/>
              <a:r>
                <a:rPr lang="en-US" altLang="zh-CN" dirty="0" smtClean="0">
                  <a:solidFill>
                    <a:schemeClr val="accent1">
                      <a:lumMod val="50000"/>
                    </a:schemeClr>
                  </a:solidFill>
                </a:rPr>
                <a:t>CHAIN</a:t>
              </a:r>
              <a:endParaRPr lang="zh-CN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014645" y="4185975"/>
              <a:ext cx="1427018" cy="7897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accent1">
                      <a:lumMod val="50000"/>
                    </a:schemeClr>
                  </a:solidFill>
                </a:rPr>
                <a:t>USER </a:t>
              </a:r>
              <a:endParaRPr lang="zh-CN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9" name="直接箭头连接符 8"/>
            <p:cNvCxnSpPr>
              <a:stCxn id="3" idx="3"/>
              <a:endCxn id="5" idx="1"/>
            </p:cNvCxnSpPr>
            <p:nvPr/>
          </p:nvCxnSpPr>
          <p:spPr>
            <a:xfrm>
              <a:off x="3449782" y="2791691"/>
              <a:ext cx="900546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5777346" y="2791689"/>
              <a:ext cx="900546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943600" y="2396834"/>
              <a:ext cx="900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RPC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313709" y="3186545"/>
              <a:ext cx="0" cy="9994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3172691" y="3186545"/>
              <a:ext cx="0" cy="9994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1025236" y="1219200"/>
            <a:ext cx="10224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       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 Web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服务器均支持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web3.js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可通过本地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RPC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连接至处于原先状态的以太坊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并向区块链上的合约提供一个接口。</a:t>
            </a:r>
          </a:p>
        </p:txBody>
      </p:sp>
    </p:spTree>
    <p:extLst>
      <p:ext uri="{BB962C8B-B14F-4D97-AF65-F5344CB8AC3E}">
        <p14:creationId xmlns:p14="http://schemas.microsoft.com/office/powerpoint/2010/main" val="19298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8.4.2  HTML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JavaScript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前端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5236" y="1219200"/>
            <a:ext cx="1022465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web3.js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可通过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npm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以及下列命令进行安装 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npm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install web3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或者访问</a:t>
            </a:r>
            <a:r>
              <a:rPr lang="en-US" altLang="zh-CN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https://github.com/ethereum/web3.js 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直接下载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                       if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typeof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web3 !== ‘undefined’)  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检测是否存在运营商，若存在，将其设为</a:t>
            </a:r>
            <a:r>
              <a:rPr lang="zh-CN" altLang="en-US" dirty="0" smtClean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 </a:t>
            </a:r>
            <a:endParaRPr lang="en-US" altLang="zh-CN" dirty="0" smtClean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3">
              <a:lnSpc>
                <a:spcPct val="150000"/>
              </a:lnSpc>
            </a:pP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   </a:t>
            </a:r>
            <a:r>
              <a:rPr lang="zh-CN" altLang="en-US" dirty="0" smtClean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运营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商；否则，将供应商设置为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localhost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8001</a:t>
            </a: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Web3 = new Web3(web3.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currentProvider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);}</a:t>
            </a:r>
          </a:p>
          <a:p>
            <a:pPr lvl="3"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else</a:t>
            </a:r>
          </a:p>
          <a:p>
            <a:pPr lvl="3"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{web3 = new Web3(new web3. providers.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HttpProvider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("http: //localhost:8001"));}</a:t>
            </a:r>
          </a:p>
        </p:txBody>
      </p:sp>
    </p:spTree>
    <p:extLst>
      <p:ext uri="{BB962C8B-B14F-4D97-AF65-F5344CB8AC3E}">
        <p14:creationId xmlns:p14="http://schemas.microsoft.com/office/powerpoint/2010/main" val="21957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8.4.2  HTML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JavaScript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前端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8517" y="1127242"/>
            <a:ext cx="104601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console. log(“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Coinbase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:” + web3.eth.coinbase)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； 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  <a:latin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通过调用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web3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方法检测有效性，调用成功后，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对象被正确创建，并可得到</a:t>
            </a:r>
            <a:r>
              <a:rPr lang="en-US" altLang="zh-CN" dirty="0" err="1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HttpProvider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var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simplecontractaddress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=“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0x94a1107f2585f0ab931c71f2f8f02e9f5ab888c0”;  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  <a:latin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赋予了部署于区块链上的合约地址值，</a:t>
            </a:r>
            <a:r>
              <a:rPr lang="en-US" altLang="zh-CN" dirty="0" err="1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simplecontractaddress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将包含当前合约的地址。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=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web3.eth.contract(</a:t>
            </a:r>
            <a:r>
              <a:rPr lang="en-US" altLang="zh-CN" dirty="0" err="1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simplecontractcompiled.valueChecker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.</a:t>
            </a:r>
            <a:r>
              <a:rPr lang="en-US" altLang="zh-CN" dirty="0" err="1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info.abiDefinition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 .at(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simplecontractaddress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生成主合约对象。</a:t>
            </a:r>
            <a:r>
              <a:rPr lang="en-US" altLang="zh-CN" dirty="0" err="1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simplecontractinstance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将显示合约函数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;web3.eth. contract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ABI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数组作为参数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并通过 </a:t>
            </a:r>
            <a:r>
              <a:rPr lang="en-US" altLang="zh-CN" dirty="0" err="1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simplecontractcompiled.valueChecker.info.abiDefinition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予以传递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最后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,.at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接收合约地址作为参数。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var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code = web3. eth.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getcode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(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simplecontractaddress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);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获取合约地址代码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console.log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(“ Contract balance:“+ web3.eth.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getBalance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simplecontractaddress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));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显示合约余额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console. log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(“simple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contract </a:t>
            </a:r>
            <a:r>
              <a:rPr lang="en-US" altLang="zh-CN" dirty="0" err="1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code”+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code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);  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输出合约代码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7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40886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8.4.2  HTML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JavaScript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前端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5717" y="1390479"/>
            <a:ext cx="104601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callMatchertrue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()  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               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合约函数调用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var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txn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=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simplecontractinstance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. Matcher. call(12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);{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将硬编码值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传递至合约中。代码首先调用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     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matcher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函数，随后将数值赋予</a:t>
            </a:r>
            <a:r>
              <a:rPr lang="en-US" altLang="zh-CN" dirty="0" err="1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txn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变量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console.log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(“return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value: “+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txn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);   </a:t>
            </a:r>
            <a:r>
              <a:rPr lang="en-US" altLang="zh-CN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rgbClr val="9B0D1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在控制台予以输出</a:t>
            </a:r>
            <a:endParaRPr lang="en-US" altLang="zh-CN" dirty="0">
              <a:solidFill>
                <a:srgbClr val="9B0D1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callMatcherfalse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{ 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  <a:latin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var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txn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 =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simplecontractinstance.Matcher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. call(1</a:t>
            </a: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);{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};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console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. log("return value:”+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txn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等线" panose="02010600030101010101" pitchFamily="2" charset="-122"/>
              </a:rPr>
              <a:t>}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7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517" y="59630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517" y="1745672"/>
            <a:ext cx="10723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是应用最为广泛的以太坊开发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提供了合约的编译和链接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可方便地将合约部署至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PrivateNet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、公有或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TestNet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以太坊区块链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提供了资源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管线，进而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简化所处理的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JavaScript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以供浏览器使用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70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8.1.2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配置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rivateNet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436" y="1136072"/>
            <a:ext cx="109589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4. </a:t>
            </a:r>
            <a:r>
              <a:rPr lang="zh-CN" altLang="en-US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静态节点</a:t>
            </a:r>
            <a:endParaRPr lang="en-US" altLang="zh-CN" sz="2000" b="1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   如果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打算连接一组特定的对等节点，此类节点可添加至一个文件中，并于其中保存区块链数据和密钥存储文件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配置方法 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➢ 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/static-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nodes.json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把节点信息写入这个文件，格式如下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</a:p>
          <a:p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[ 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"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enode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://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f4642fa65af50cfdea8fa7414a5def7bb7991478b768e296f5e4a54e8b995de102e0ceae2e826f293c481b5325f89be6d207b003382e18a8ecba66fb 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  <a:hlinkClick r:id="rId2"/>
              </a:rPr>
              <a:t>af6416c0@xxx.xxx.xxx.xxx:TCP_PORT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]</a:t>
            </a:r>
          </a:p>
          <a:p>
            <a:pPr marL="342900" indent="-342900">
              <a:buFont typeface="华文宋体" panose="02010600040101010101" pitchFamily="2" charset="-122"/>
              <a:buChar char="※"/>
            </a:pP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长十六进制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字符串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表示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节点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ID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xxx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表示公共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IP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地址，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TCP_PORT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可以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是系统上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任何有效和可用的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TCP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端口。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4954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826" y="40234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3826" y="864006"/>
            <a:ext cx="1072341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 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在安装之前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要保证节点可用且可被查询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安装命令：</a:t>
            </a:r>
            <a:r>
              <a:rPr lang="zh-CN" altLang="zh-CN" dirty="0" smtClean="0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$ </a:t>
            </a:r>
            <a:r>
              <a:rPr lang="zh-CN" altLang="zh-CN" dirty="0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sudo npm install -g truffle</a:t>
            </a:r>
            <a:r>
              <a:rPr lang="zh-CN" altLang="zh-CN" sz="2800" dirty="0">
                <a:solidFill>
                  <a:schemeClr val="accent1"/>
                </a:solidFill>
              </a:rPr>
              <a:t> </a:t>
            </a:r>
            <a:endParaRPr lang="en-US" altLang="zh-CN" sz="2800" dirty="0" smtClean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安装完成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后将显示如下信息，即被正确安装。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753" y="2890728"/>
            <a:ext cx="8092247" cy="39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826" y="40234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3826" y="882883"/>
            <a:ext cx="1072341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复制存储库：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https://github.com/consensys/truffle.git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首先须对当前项目创建一个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     </a:t>
            </a:r>
          </a:p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mkdir</a:t>
            </a:r>
            <a:r>
              <a:rPr lang="en-US" altLang="zh-CN" dirty="0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dapp</a:t>
            </a:r>
            <a:endParaRPr lang="en-US" altLang="zh-CN" dirty="0">
              <a:solidFill>
                <a:schemeClr val="accent1"/>
              </a:solidFill>
              <a:latin typeface="Arial Unicode MS" panose="020B0604020202020204" pitchFamily="34" charset="-122"/>
              <a:ea typeface="Menlo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可修改为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testdapp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并运行下列命令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～</a:t>
            </a:r>
            <a:r>
              <a:rPr lang="en-US" altLang="zh-CN" dirty="0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/</a:t>
            </a:r>
            <a:r>
              <a:rPr lang="en-US" altLang="zh-CN" dirty="0" err="1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testdapps</a:t>
            </a:r>
            <a:r>
              <a:rPr lang="en-US" altLang="zh-CN" dirty="0" smtClean="0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$  </a:t>
            </a:r>
            <a:r>
              <a:rPr lang="en-US" altLang="zh-CN" dirty="0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truffle </a:t>
            </a:r>
            <a:r>
              <a:rPr lang="en-US" altLang="zh-CN" dirty="0" err="1">
                <a:solidFill>
                  <a:schemeClr val="accent1"/>
                </a:solidFill>
                <a:latin typeface="Arial Unicode MS" panose="020B0604020202020204" pitchFamily="34" charset="-122"/>
                <a:ea typeface="Menlo"/>
              </a:rPr>
              <a:t>init</a:t>
            </a:r>
            <a:endParaRPr lang="en-US" altLang="zh-CN" dirty="0">
              <a:solidFill>
                <a:schemeClr val="accent1"/>
              </a:solidFill>
              <a:latin typeface="Arial Unicode MS" panose="020B0604020202020204" pitchFamily="34" charset="-122"/>
              <a:ea typeface="Menlo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成功执行命令后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创建的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如下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并可通过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tree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命令进行查看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88" y="3947954"/>
            <a:ext cx="4144611" cy="29100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54481" y="4525814"/>
            <a:ext cx="5832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contracts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目录下存放合约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migrations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下存放迁移部署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脚本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目录下存放测试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truffle.js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truffle-config.js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配置文件</a:t>
            </a:r>
          </a:p>
        </p:txBody>
      </p:sp>
    </p:spTree>
    <p:extLst>
      <p:ext uri="{BB962C8B-B14F-4D97-AF65-F5344CB8AC3E}">
        <p14:creationId xmlns:p14="http://schemas.microsoft.com/office/powerpoint/2010/main" val="19470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826" y="40234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3826" y="882883"/>
            <a:ext cx="107234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编译合约：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宋体" panose="02010600030101010101" pitchFamily="2" charset="-122"/>
              <a:buChar char="※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注意：合约文件名称应等同于文件中的合约名称。大小写也要匹配，推荐每一个单词的首字母大写。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Contract 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MetaCoin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{</a:t>
            </a:r>
          </a:p>
          <a:p>
            <a:pPr lvl="6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Mapping (address =&gt; 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</a:rPr>
              <a:t>uint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) balances;}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编译合约命令：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t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ruffle compile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仅默认编译自上次编译后被修改过的文件，来减少不必要的编译。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编译全部文件命令：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 compile --compile-all</a:t>
            </a:r>
          </a:p>
          <a:p>
            <a:pPr lvl="5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编译的输出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位于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./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bulid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/contracts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目录下。如果目录不存在会自动创建，不能手动修改编译文件。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2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826" y="40234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3826" y="882883"/>
            <a:ext cx="1072341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移植（迁移）：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将合约部署至区块链上，该过程依赖于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migration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目录下的有效文件。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移植命令：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truffle migrate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这个命令会执行所有的位于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migrations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目录内的移植脚本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你之前的移植是成功执行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的，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migrate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仅会执行新创建的移植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没有新的移植脚本，这个命令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不执行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任何操作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移植脚本文件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文件名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以数字开头，一个描述性的后缀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数字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前缀是必须的，用于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记录全部移植行为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后缀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仅是为了提高可读性，以方便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理解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3199" y="3809999"/>
            <a:ext cx="51400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样例文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件：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文件名：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4_example_migration.js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module.exports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= function(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 {  // deployment steps 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deployer.deploy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MyContract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};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53199" y="3810000"/>
            <a:ext cx="5237019" cy="266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3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826" y="421218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3826" y="882883"/>
            <a:ext cx="10723418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811" y="1104322"/>
            <a:ext cx="1111253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移植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操作可能会显示错误信息。这表明，用于将合约部署到区块链账户的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被锁定，需要将其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解锁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需要列出账户并查看全部账户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并选择须解锁的账户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&gt;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personal.listAccounts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["0x76f11b383dbc39becf8c5d930919878caae265c3",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 "0xcce6450413ac80f9ee8bd97ca02b92c065d77abc"]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对指定的账户解锁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&gt;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personal.unlockAccount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("0x76f11b383dbc39becf8c5d930919878caae265c3") 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Unlock account 0x76f11b383dbc39becf8c5d930919878caae265c3 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Passphrase: </a:t>
            </a: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True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68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826" y="554535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2371" y="1167369"/>
            <a:ext cx="1072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账户解锁完毕后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再次执行移植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ruffle migrate</a:t>
            </a:r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06223" y="2241868"/>
            <a:ext cx="7376945" cy="3795488"/>
            <a:chOff x="1306223" y="1344548"/>
            <a:chExt cx="7376945" cy="37954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223" y="1344548"/>
              <a:ext cx="7376945" cy="379548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399309" y="2175164"/>
              <a:ext cx="4764771" cy="6373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399309" y="4267201"/>
              <a:ext cx="4764771" cy="6373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/>
          <p:cNvSpPr/>
          <p:nvPr/>
        </p:nvSpPr>
        <p:spPr>
          <a:xfrm>
            <a:off x="8776254" y="3072484"/>
            <a:ext cx="2937165" cy="102523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命令成功运行，将返回命令提示符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826" y="554535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2371" y="1167369"/>
            <a:ext cx="107234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合约交互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也提供了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控制台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并支持与合约的交互行为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合约均已初始化完毕并等待在控制台中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使用，该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控制台基于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REPL,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包含了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Read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Evaluate Print Loop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等功能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geth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客户端中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REPL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JSRE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期环境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并可利用下列命令进行访问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 console</a:t>
            </a:r>
          </a:p>
          <a:p>
            <a:pPr lvl="2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在控制台中，可运行各种相关方法，并查询合约；还可调用方法，与合约进行交互。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获取合约地址时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下列方法将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控制台中被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truffle(default)&gt; 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MetaCoin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 deployed().address </a:t>
            </a: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‘0x0be9c5de978fa927b93a5c4faab31312cea5704a’ </a:t>
            </a: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truffle(default)&gt;</a:t>
            </a:r>
          </a:p>
        </p:txBody>
      </p:sp>
    </p:spTree>
    <p:extLst>
      <p:ext uri="{BB962C8B-B14F-4D97-AF65-F5344CB8AC3E}">
        <p14:creationId xmlns:p14="http://schemas.microsoft.com/office/powerpoint/2010/main" val="11640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7680" y="66537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4399" y="1127036"/>
            <a:ext cx="107926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查询合约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余额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truffle(default)&gt; </a:t>
            </a:r>
          </a:p>
          <a:p>
            <a:pPr lvl="5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MetaCoin.deployed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().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getBalance.call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(web3.eth.accounts[0])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输出结果将返回包含值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8750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字符串：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{[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String: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’8750’]s:1,e:3,c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:[8750]}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余额转账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truffle(default)&gt; </a:t>
            </a:r>
          </a:p>
          <a:p>
            <a:pPr lvl="4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MetaCoin.deployed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().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sendcoin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("0xcce6450413ac80f9ee8bd97cabc",50,{from:"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0x76f11b383dbc3becf8c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"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}) 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返回交易的哈希值：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‘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0xb8969149fcfb54ec9beac3laf1fc8 eb9bf9469931986e0f’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成功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目标账户余额增加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。其中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目标账户表示为传递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至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sendCoin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函数中的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363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7680" y="66537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4399" y="1127036"/>
            <a:ext cx="107926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账户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余额：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truffle(default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)&gt;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MetaCoin.deployed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().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getBalance.call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(web3.eth.accounts[1])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{[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String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:’1250’]s:1,e:3,c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:[1250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]} </a:t>
            </a:r>
          </a:p>
          <a:p>
            <a:pPr lvl="2"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65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7680" y="665371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9406" y="1362916"/>
            <a:ext cx="1079269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2.Truffle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Mocha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测试框架来做自动化测试，使用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Chai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来做断言。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测试命令：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 test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目录中读取、执行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也可对单个文件进行测试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 test ./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path/to/test/file.js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38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8.1.12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配置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en-US" altLang="zh-CN" sz="24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rivateNet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436" y="1136072"/>
            <a:ext cx="109589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4. </a:t>
            </a:r>
            <a:r>
              <a:rPr lang="zh-CN" altLang="en-US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静态节点</a:t>
            </a:r>
            <a:endParaRPr lang="en-US" altLang="zh-CN" sz="2000" b="1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   如果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打算连接一组特定的对等节点，此类节点可添加至一个文件中，并于其中保存区块链数据和密钥存储文件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配置方法 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/>
            </a:r>
            <a:b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➢ 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/static-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nodes.json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把节点信息写入这个文件，格式如下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</a:p>
          <a:p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[ 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"</a:t>
            </a:r>
            <a:r>
              <a:rPr lang="en-US" altLang="zh-CN" sz="2000" dirty="0" err="1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enode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://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f4642fa65af50cfdea8fa7414a5def7bb7991478b768e296f5e4a54e8b995de102e0ceae2e826f293c481b5325f89be6d207b003382e18a8ecba66fb 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  <a:hlinkClick r:id="rId2"/>
              </a:rPr>
              <a:t>af6416c0@xxx.xxx.xxx.xxx:TCP_PORT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“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]</a:t>
            </a:r>
          </a:p>
          <a:p>
            <a:pPr marL="342900" indent="-342900">
              <a:buFont typeface="华文宋体" panose="02010600040101010101" pitchFamily="2" charset="-122"/>
              <a:buChar char="※"/>
            </a:pP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长十六进制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字符串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表示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节点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ID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xxx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表示公共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IP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地址，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TCP_PORT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可以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是系统上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任何有效和可用的</a:t>
            </a:r>
            <a:r>
              <a:rPr lang="en-US" altLang="zh-CN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TCP</a:t>
            </a:r>
            <a:r>
              <a:rPr lang="zh-CN" altLang="en-US" sz="2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端口。</a:t>
            </a: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1368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4399" y="1127036"/>
            <a:ext cx="1079269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测试用例示例：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contract('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MetaCoin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', function(accounts) { 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("should put 10000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MetaCoin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in the first account", function() {   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rgbClr val="00B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// </a:t>
            </a:r>
            <a:r>
              <a:rPr lang="en-US" altLang="zh-CN" dirty="0">
                <a:solidFill>
                  <a:srgbClr val="00B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Get a reference to the deployed </a:t>
            </a:r>
            <a:r>
              <a:rPr lang="en-US" altLang="zh-CN" dirty="0" err="1">
                <a:solidFill>
                  <a:srgbClr val="00B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MetaCoin</a:t>
            </a:r>
            <a:r>
              <a:rPr lang="en-US" altLang="zh-CN" dirty="0">
                <a:solidFill>
                  <a:srgbClr val="00B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contract, as a JS object.   </a:t>
            </a:r>
            <a:endParaRPr lang="en-US" altLang="zh-CN" dirty="0" smtClean="0">
              <a:solidFill>
                <a:srgbClr val="00B05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var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 =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MetaCoin.deployed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();   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rgbClr val="00B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// </a:t>
            </a:r>
            <a:r>
              <a:rPr lang="en-US" altLang="zh-CN" dirty="0">
                <a:solidFill>
                  <a:srgbClr val="00B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Get the </a:t>
            </a:r>
            <a:r>
              <a:rPr lang="en-US" altLang="zh-CN" dirty="0" err="1">
                <a:solidFill>
                  <a:srgbClr val="00B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MetaCoin</a:t>
            </a:r>
            <a:r>
              <a:rPr lang="en-US" altLang="zh-CN" dirty="0">
                <a:solidFill>
                  <a:srgbClr val="00B05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balance of the first account and assert that it's 10000.    </a:t>
            </a:r>
            <a:endParaRPr lang="en-US" altLang="zh-CN" dirty="0" smtClean="0">
              <a:solidFill>
                <a:srgbClr val="00B05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return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meta.getBalance.call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(accounts[0]).then(function(balance) {     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assert.equal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balance.valueOf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(), 10000, "10000 wasn't in the first account");  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}); 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1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4399" y="1127036"/>
            <a:ext cx="107926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3.build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创建前端工程命令：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ruffle build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   </a:t>
            </a:r>
            <a:r>
              <a:rPr lang="zh-CN" altLang="en-US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该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用于引导浏览器前端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同时须导入编译后的合约、所部署的相关合约以及以太坊客户端配置内容。在构建完毕后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全部对象均保存在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.build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目录中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而配置内容则位于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truffle.js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文件中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38535" y="2278562"/>
            <a:ext cx="2310474" cy="48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8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4399" y="1127036"/>
            <a:ext cx="107926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前端文件均已备齐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浏览器中进行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8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 serve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serve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命令构建一个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以显示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宋体" panose="02010600030101010101" pitchFamily="2" charset="-122"/>
              <a:buChar char="※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注意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该命令须使用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-p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标记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以指定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TCP 7777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8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ruffle serve -p 7777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TCP 7777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上的内容。默认状态下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serve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将运行于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8080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以供系统上的其他处理过程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一旦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服务器启动并在相应端口上运行，通过浏览器并定向至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http://localhost:7777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，即可浏览相关内容。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9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4398" y="1127036"/>
            <a:ext cx="1079269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示例：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通过移植和测试机制，在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中生成一个仅支持加法运算的简单合约。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）创建名为</a:t>
            </a:r>
            <a:r>
              <a:rPr lang="en-US" altLang="zh-CN" b="1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simpleTest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的目录：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8">
              <a:lnSpc>
                <a:spcPct val="150000"/>
              </a:lnSpc>
            </a:pP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kdir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simpleTest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）初始化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8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 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init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）从目录中移除文件，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旨移除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创建的默认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metaCoin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项目文件：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8">
              <a:lnSpc>
                <a:spcPct val="150000"/>
              </a:lnSpc>
            </a:pP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rm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–r test/* contracts/* migration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/*</a:t>
            </a:r>
          </a:p>
          <a:p>
            <a:pPr lvl="8">
              <a:lnSpc>
                <a:spcPct val="150000"/>
              </a:lnSpc>
            </a:pPr>
            <a:endParaRPr lang="en-US" altLang="zh-CN" dirty="0">
              <a:solidFill>
                <a:schemeClr val="accent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4)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在合约目录中放置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Addition.sol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Migrations.sol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9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581" y="1127036"/>
            <a:ext cx="4876801" cy="503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Addition.sol</a:t>
            </a:r>
            <a:r>
              <a:rPr lang="en-US" altLang="zh-CN" b="1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endParaRPr lang="en-US" altLang="zh-CN" b="1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pragma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solidity ^0.4.2;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contract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Addition 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uint8 x</a:t>
            </a:r>
            <a:r>
              <a:rPr lang="zh-CN" altLang="en-US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；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add(uint8 y, uint8 z) 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x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=y + z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;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retrieve()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constant returns (uint8)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return x;}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50524" y="785366"/>
            <a:ext cx="61029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Migrations</a:t>
            </a:r>
            <a:r>
              <a:rPr lang="en-US" altLang="zh-CN" b="1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sol: </a:t>
            </a:r>
          </a:p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pragma solidity ^ 0.4.2; </a:t>
            </a:r>
            <a:endParaRPr lang="en-US" altLang="zh-CN" dirty="0" smtClean="0">
              <a:solidFill>
                <a:schemeClr val="accent4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contract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Migrations 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1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address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public 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owner;</a:t>
            </a:r>
          </a:p>
          <a:p>
            <a:pPr lvl="1"/>
            <a:r>
              <a:rPr lang="en-US" altLang="zh-CN" dirty="0" err="1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uint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public </a:t>
            </a:r>
            <a:r>
              <a:rPr lang="en-US" altLang="zh-CN" dirty="0" err="1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last_completed_migration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; </a:t>
            </a:r>
          </a:p>
          <a:p>
            <a:pPr lvl="1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modifier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restricted() 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2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if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(msg. 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sender ==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owner) 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_; }</a:t>
            </a:r>
          </a:p>
          <a:p>
            <a:pPr lvl="1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Migrations () </a:t>
            </a:r>
            <a:endParaRPr lang="en-US" altLang="zh-CN" dirty="0" smtClean="0">
              <a:solidFill>
                <a:schemeClr val="accent4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2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2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owner =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msg. 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sender; </a:t>
            </a:r>
          </a:p>
          <a:p>
            <a:pPr lvl="2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1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setCompleted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(</a:t>
            </a:r>
            <a:r>
              <a:rPr lang="en-US" altLang="zh-CN" dirty="0" err="1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uint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completed) 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restricted</a:t>
            </a:r>
          </a:p>
          <a:p>
            <a:pPr lvl="3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 </a:t>
            </a:r>
          </a:p>
          <a:p>
            <a:pPr lvl="3"/>
            <a:r>
              <a:rPr lang="en-US" altLang="zh-CN" dirty="0" err="1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last_completed_migration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completed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;</a:t>
            </a:r>
          </a:p>
          <a:p>
            <a:pPr lvl="3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}</a:t>
            </a:r>
          </a:p>
          <a:p>
            <a:pPr lvl="1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upgrade(address </a:t>
            </a:r>
            <a:r>
              <a:rPr lang="en-US" altLang="zh-CN" dirty="0" err="1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new_address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 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restricted</a:t>
            </a:r>
          </a:p>
          <a:p>
            <a:pPr lvl="1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2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Migrations upgraded = Migrations(new address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);</a:t>
            </a:r>
          </a:p>
          <a:p>
            <a:pPr lvl="2"/>
            <a:r>
              <a:rPr lang="en-US" altLang="zh-CN" dirty="0" err="1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Upgraded.setCompleted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dirty="0" err="1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last_completed_migration</a:t>
            </a:r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);</a:t>
            </a:r>
          </a:p>
          <a:p>
            <a:pPr lvl="1"/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80364" y="785366"/>
            <a:ext cx="0" cy="5909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581" y="1127036"/>
            <a:ext cx="1055716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(5) 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目录中设置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Addition.js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contract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(‘Addition’, function(accounts)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("100+100=200", function() 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var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AddContract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Addition.deployed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();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AddContract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addx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(100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, 100, {from: accounts[0],gas: 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1000000})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then(function(a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return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Addcontract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retrieve. call(). then(function(Result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assert. equal(Result, 200,"100+100=200 is expected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");</a:t>
            </a: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});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6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581" y="1127036"/>
            <a:ext cx="1055716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(6)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migrations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目录中设置两个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</a:t>
            </a:r>
            <a:r>
              <a:rPr lang="en-US" altLang="zh-CN" b="1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initial_migration.js</a:t>
            </a:r>
            <a:r>
              <a:rPr lang="en-US" altLang="zh-CN" b="1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</a:p>
          <a:p>
            <a:pPr lvl="5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Module.exports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= function(</a:t>
            </a: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 </a:t>
            </a: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5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deploy(Migrations);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};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_deploy_contracts.js</a:t>
            </a:r>
            <a:r>
              <a:rPr lang="en-US" altLang="zh-CN" b="1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module exports function(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 </a:t>
            </a:r>
          </a:p>
          <a:p>
            <a:pPr lvl="5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5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deploy(Addition); </a:t>
            </a:r>
          </a:p>
          <a:p>
            <a:pPr lvl="5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deployer.autolink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();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r>
              <a:rPr lang="zh-CN" altLang="en-US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；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9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581" y="1127036"/>
            <a:ext cx="1055716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7)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待全部文件就绪后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合约；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 compile 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--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compile-all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重编译合约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即使该合约已被编译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移植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至以太坊测试网络中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并在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该网络上部署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 migrate</a:t>
            </a:r>
          </a:p>
          <a:p>
            <a:pPr marL="742950" lvl="1" indent="-285750">
              <a:lnSpc>
                <a:spcPct val="150000"/>
              </a:lnSpc>
              <a:buFont typeface="宋体" panose="02010600030101010101" pitchFamily="2" charset="-122"/>
              <a:buChar char="※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此时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truffle.js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文件须通过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8001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端口再次进行更新，以定向至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PrivateNet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执行测试：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ruffle test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此测试基于前述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Addition.js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）与合约进行交互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获取合约地址：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default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 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Addition.address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‘0x73934227a1ce7fc44152b7451626759a00b0275c’</a:t>
            </a:r>
          </a:p>
        </p:txBody>
      </p:sp>
    </p:spTree>
    <p:extLst>
      <p:ext uri="{BB962C8B-B14F-4D97-AF65-F5344CB8AC3E}">
        <p14:creationId xmlns:p14="http://schemas.microsoft.com/office/powerpoint/2010/main" val="12724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581" y="1127036"/>
            <a:ext cx="10557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从合约中调用函数，可利用包含合约函数的部署方法：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ruffle (default)&gt;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Addition.deployed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().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addx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(100,100)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‘0xae6f51782c1bcf04ec34dd54ee31da626dc138993ea813bc6c3c1fe0790b130e’</a:t>
            </a:r>
          </a:p>
          <a:p>
            <a:pPr lvl="5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 (default)&gt;</a:t>
            </a:r>
          </a:p>
          <a:p>
            <a:pPr lvl="5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‘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0xb9f8633fbd626466ee2c2f24952a5fca3134f4e708f39a4d26ad2689e22b653</a:t>
            </a:r>
            <a:r>
              <a:rPr lang="zh-CN" altLang="en-US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’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从当前合约中调用</a:t>
            </a:r>
            <a:r>
              <a:rPr lang="en-US" altLang="zh-CN" b="1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retrievex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Truffle(default)&gt;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Addition.deployed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().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retrievex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</a:p>
          <a:p>
            <a:pPr lvl="3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 [string:’200’] s:1,e:2,c:[200]}</a:t>
            </a:r>
          </a:p>
        </p:txBody>
      </p:sp>
    </p:spTree>
    <p:extLst>
      <p:ext uri="{BB962C8B-B14F-4D97-AF65-F5344CB8AC3E}">
        <p14:creationId xmlns:p14="http://schemas.microsoft.com/office/powerpoint/2010/main" val="14274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5017" y="415988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5017" y="877653"/>
            <a:ext cx="105571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项目示例：概念证明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完整合约源代码：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pragma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solidity 0.4.0; 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使用的最小编译器版本为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0.4.0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，最大版本号不应超过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0.4.9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，确保程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序间的兼容性。</a:t>
            </a:r>
            <a:endParaRPr lang="en-US" altLang="zh-CN" sz="2000" dirty="0" smtClean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contract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Patentidea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表示合约开始，合约名为</a:t>
            </a:r>
            <a:r>
              <a:rPr lang="en-US" altLang="zh-CN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patentidea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2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mapping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(bytes32 = bool private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hashes</a:t>
            </a:r>
            <a:r>
              <a:rPr lang="zh-CN" altLang="en-US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；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byte32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映射至布尔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bool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alreadyStored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;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2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event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ideahashed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(bool); 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用于加载源自</a:t>
            </a:r>
            <a:r>
              <a:rPr lang="en-US" altLang="zh-C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SaveIdeaHash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函数的返回值。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saveHash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(bytes32 hash)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private 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en-US" altLang="zh-CN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savehash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byte32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类型的哈希变量作为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    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进而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导致合约状态发生变化。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3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hashes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[hash] =true;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2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3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SaveIdeaHash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(string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idea) returns (bool)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接收字符串作为参数，并根据函数结果返回布尔值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var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hashedidea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HashtheIdea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); </a:t>
            </a: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if(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alreadyHashed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HashtheIdea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(idea)))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5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lre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adystored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= true; </a:t>
            </a:r>
          </a:p>
          <a:p>
            <a:pPr lvl="5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ideahashed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(false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);    </a:t>
            </a:r>
          </a:p>
        </p:txBody>
      </p:sp>
    </p:spTree>
    <p:extLst>
      <p:ext uri="{BB962C8B-B14F-4D97-AF65-F5344CB8AC3E}">
        <p14:creationId xmlns:p14="http://schemas.microsoft.com/office/powerpoint/2010/main" val="21577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5126" y="51131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8.1.3 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启动私有网络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707" y="1219199"/>
            <a:ext cx="10958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启动私有网络</a:t>
            </a:r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命令：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geth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--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datadir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~/.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etherum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privatenet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init.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privether</a:t>
            </a:r>
            <a:r>
              <a:rPr lang="en-US" altLang="zh-CN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/</a:t>
            </a:r>
            <a:r>
              <a:rPr lang="en-US" altLang="zh-CN" sz="2000" dirty="0" err="1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privategenesis.json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输出结果：表明创始区块已被成功创建。</a:t>
            </a:r>
            <a:endParaRPr lang="en-US" altLang="zh-CN" sz="2000" dirty="0" smtClean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2646218"/>
            <a:ext cx="10479546" cy="19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633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599" y="1279435"/>
            <a:ext cx="105571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return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alreadyStored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; </a:t>
            </a: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5"/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saveHash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hashedIdea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); </a:t>
            </a:r>
          </a:p>
          <a:p>
            <a:pPr lvl="5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ideahashed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(true); </a:t>
            </a: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5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alreadyHashed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(bytes32 hash) constant private returns (bool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</a:t>
            </a: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检测哈希映射中的哈希值</a:t>
            </a: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return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hashes [hash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];</a:t>
            </a: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isAlreadyHashed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(string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idea) constant returns (bool)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//</a:t>
            </a: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检测当前概念是否已经哈希化</a:t>
            </a: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var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hashedIdea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=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HashtheIdea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(idea);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5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return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alreadyHashed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hashedIdea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);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function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Hashtheidea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(string idea) constant private returns (bytes32)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仅用于合约内部，声明为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</a:t>
            </a: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；定义为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constant</a:t>
            </a: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函数，使合约状态无法改变。</a:t>
            </a:r>
            <a:endParaRPr lang="en-US" altLang="zh-CN" sz="1600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5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return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sha3(idea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);</a:t>
            </a: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lvl="3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9818" y="1016199"/>
            <a:ext cx="915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在浏览器中输入合约源代码，并进行验证。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84908" y="1588700"/>
            <a:ext cx="7980220" cy="4932140"/>
            <a:chOff x="1413162" y="1631566"/>
            <a:chExt cx="7980220" cy="49321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162" y="1631566"/>
              <a:ext cx="7980220" cy="49321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413162" y="1631566"/>
              <a:ext cx="7980220" cy="49321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214255" y="3117273"/>
            <a:ext cx="1565563" cy="55418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188528" y="1847195"/>
            <a:ext cx="6858000" cy="2181697"/>
            <a:chOff x="5188528" y="1847195"/>
            <a:chExt cx="6858000" cy="218169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526680" y="-490956"/>
              <a:ext cx="2181696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188528" y="1847195"/>
              <a:ext cx="6858000" cy="21816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9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9818" y="1016199"/>
            <a:ext cx="915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下图显示了所调用的函数：</a:t>
            </a:r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10490" y="1399343"/>
            <a:ext cx="7017328" cy="4613102"/>
            <a:chOff x="810490" y="1399343"/>
            <a:chExt cx="7017328" cy="461310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32007" y="1716635"/>
              <a:ext cx="1733621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14597" y="-745437"/>
              <a:ext cx="2568440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69817" y="1477864"/>
              <a:ext cx="1731819" cy="267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66800" y="4554597"/>
              <a:ext cx="1634836" cy="322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10490" y="3549350"/>
              <a:ext cx="1115292" cy="2938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066800" y="5576855"/>
              <a:ext cx="1413164" cy="2974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椭圆 20"/>
          <p:cNvSpPr/>
          <p:nvPr/>
        </p:nvSpPr>
        <p:spPr>
          <a:xfrm>
            <a:off x="8097981" y="1263172"/>
            <a:ext cx="3726873" cy="965001"/>
          </a:xfrm>
          <a:prstGeom prst="ellipse">
            <a:avLst/>
          </a:prstGeom>
          <a:noFill/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</a:rPr>
              <a:t>如果同一字符串再次传递至当前函数，将不会被保存。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237018" y="2980793"/>
            <a:ext cx="6858000" cy="2596062"/>
            <a:chOff x="5237018" y="2980793"/>
            <a:chExt cx="6858000" cy="2596062"/>
          </a:xfrm>
        </p:grpSpPr>
        <p:grpSp>
          <p:nvGrpSpPr>
            <p:cNvPr id="20" name="组合 19"/>
            <p:cNvGrpSpPr/>
            <p:nvPr/>
          </p:nvGrpSpPr>
          <p:grpSpPr>
            <a:xfrm>
              <a:off x="5237018" y="2980793"/>
              <a:ext cx="6858000" cy="2596062"/>
              <a:chOff x="5237018" y="2980793"/>
              <a:chExt cx="6858000" cy="259606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5237018" y="2980793"/>
                <a:ext cx="6858000" cy="2596062"/>
                <a:chOff x="5223164" y="2980793"/>
                <a:chExt cx="6858000" cy="2596062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354133" y="849824"/>
                  <a:ext cx="2596062" cy="6858000"/>
                </a:xfrm>
                <a:prstGeom prst="rect">
                  <a:avLst/>
                </a:prstGeom>
              </p:spPr>
            </p:pic>
            <p:sp>
              <p:nvSpPr>
                <p:cNvPr id="15" name="矩形 14"/>
                <p:cNvSpPr/>
                <p:nvPr/>
              </p:nvSpPr>
              <p:spPr>
                <a:xfrm>
                  <a:off x="5237018" y="2992582"/>
                  <a:ext cx="6844146" cy="258427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5347855" y="2992582"/>
                <a:ext cx="1662545" cy="3186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010400" y="3089563"/>
                <a:ext cx="775853" cy="23552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237018" y="5107226"/>
                <a:ext cx="845128" cy="216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6620740" y="4784060"/>
              <a:ext cx="4436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表明哈希值无法保存，且函数返回</a:t>
              </a:r>
              <a:r>
                <a:rPr lang="en-US" altLang="zh-CN" dirty="0" smtClean="0"/>
                <a:t>true</a:t>
              </a:r>
              <a:r>
                <a:rPr lang="zh-CN" altLang="en-US" dirty="0" smtClean="0"/>
                <a:t>，说明已经保存了相同的函数</a:t>
              </a:r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5548745" y="4077709"/>
              <a:ext cx="1032164" cy="273219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7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490" y="1177637"/>
            <a:ext cx="108550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初始化新项目，随后在</a:t>
            </a:r>
            <a:r>
              <a:rPr lang="en-US" altLang="zh-CN" b="1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privatenet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上部署，测试该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针对当前项目生成独立目录：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kdir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ideapatent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cd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ideapatent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并创建新项目：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init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当项目创建完毕后，移除样本合约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rm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MetaCoin.sol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convertLib.sol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contracts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文件夹中，创建名为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PatentIdea.sol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的文件，并将源代码置于该文件中。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编辑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truffle.js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文件，使其定向至本机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端点，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rpc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host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“localhost” ,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port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8001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78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490" y="1177637"/>
            <a:ext cx="108550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~/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ideapatentmigrations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文件夹下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编辑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2_deploy_contracts.js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7"/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module.exports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= function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{</a:t>
            </a:r>
          </a:p>
          <a:p>
            <a:pPr lvl="7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deploy(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Patentidea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); </a:t>
            </a:r>
          </a:p>
          <a:p>
            <a:pPr lvl="7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deployer.autolink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();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};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对该文件稍加修改，以指定地区合约的名称。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进行编译：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~/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ideapatent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$ truffle compile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Compiling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Migrations.sol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…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Compiling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PatentIdea.sol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…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Writing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artifacts to./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build/contracts</a:t>
            </a:r>
          </a:p>
        </p:txBody>
      </p:sp>
    </p:spTree>
    <p:extLst>
      <p:ext uri="{BB962C8B-B14F-4D97-AF65-F5344CB8AC3E}">
        <p14:creationId xmlns:p14="http://schemas.microsoft.com/office/powerpoint/2010/main" val="317743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490" y="1177637"/>
            <a:ext cx="108550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确保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挖掘操作于后台运行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并部署至网络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~/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ideapatents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truffle migrate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Running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migration: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1_initial_migration.js 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Migrations...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Migrations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0x34d63de23de9c9b48251cec94fff427b9496109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saving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successful migration to network...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Saving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artifacts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... 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Running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migration: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2_deploy_contracts.js 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Deploying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PatentIdea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.. 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/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PatentIdea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0x515fd6a5dbcleb609dc1700f73be040d9b50d4b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Saving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successful migration to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network…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Saving artifacts…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待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合约发布完毕后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可通过 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与控制台进行交互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 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Truffle: </a:t>
            </a:r>
          </a:p>
          <a:p>
            <a:pPr lvl="7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~/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ideapatents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truffle 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console</a:t>
            </a:r>
          </a:p>
          <a:p>
            <a:pPr lvl="7"/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54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490" y="1177637"/>
            <a:ext cx="1085503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控制台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启动并运行后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源自发布合约中的函数即可被调用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注册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一个新的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idea: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truffle(default)&gt;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PatentIdea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deployed ().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SaveIdeaHash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("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MyIdea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")</a:t>
            </a:r>
          </a:p>
          <a:p>
            <a:pPr lvl="4"/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‘0x8644dc66f1173a9103034e17b761f887lab10ef2a7d19bec9c7eb7164272b8a3’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检查 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MyIdea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是否已哈希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化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</a:p>
          <a:p>
            <a:pPr lvl="4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truffle(default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)&gt;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PatentIdea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deployed ()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isAlready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Hashed("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MyIdea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")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true</a:t>
            </a:r>
            <a:endParaRPr lang="en-US" altLang="zh-CN" dirty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检查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另一个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idea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是否已被哈希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化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truffle(default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)&gt;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PatentIdea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. deployed(). 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isAlreadyHashed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("</a:t>
            </a:r>
            <a:r>
              <a:rPr lang="en-US" altLang="zh-CN" dirty="0" err="1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MyotherIdea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") </a:t>
            </a:r>
            <a:endParaRPr lang="en-US" altLang="zh-CN" dirty="0" smtClean="0">
              <a:solidFill>
                <a:schemeClr val="accent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false </a:t>
            </a:r>
          </a:p>
          <a:p>
            <a:pPr lvl="4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truffle(default</a:t>
            </a:r>
            <a:r>
              <a:rPr lang="en-US" altLang="zh-CN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)&gt;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示例展示了如何在私有网络上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模拟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和部署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合约。当在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TestNet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 err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Ropsten</a:t>
            </a:r>
            <a:r>
              <a:rPr lang="en-US" altLang="zh-CN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或区块链上部署合约时，也可以用类似方法。</a:t>
            </a: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7"/>
            <a:endParaRPr lang="zh-CN" altLang="en-US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4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490" y="1030253"/>
            <a:ext cx="1085503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6.Orcale </a:t>
            </a: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预言机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思考：</a:t>
            </a: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假设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在区块链体系的租房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APP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上，租客与房东达成了租赁协议，其中有一个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智能合约规定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，在退房时，如果租客弄坏了客厅的小米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9A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电视，则需要按退房当天小米官方的价格原价赔偿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转眼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到了退房的那一天，租客在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APP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上点击一键退房，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APP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自动下发指令让客厅的小米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9A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电视自检（确认是否损坏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），导致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自检结果触发了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智能合约中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的赔偿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条款。</a:t>
            </a:r>
            <a:endParaRPr lang="en-US" altLang="zh-CN" dirty="0" smtClean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很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不巧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的是，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当天小米天猫旗舰店正在做活动，比小米商城要便宜</a:t>
            </a:r>
            <a:r>
              <a:rPr lang="en-US" altLang="zh-CN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300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元。此时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智能</a:t>
            </a:r>
            <a:r>
              <a:rPr lang="zh-CN" altLang="en-US" dirty="0" smtClean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合约赔偿</a:t>
            </a:r>
            <a:r>
              <a:rPr lang="zh-CN" altLang="en-US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金额要以哪个价格为准？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46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490" y="1030253"/>
            <a:ext cx="108550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按照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我们传统的思路，智能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合约会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发起一个外部请求给第三方小米（假设小米提供了一个外部查询接口），然后根据这个接口返回的价格，执行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智能合约。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但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这样做会遇到以下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由于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区块链是基于共识机制的系统，假设有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10000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个矿工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，每个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矿工的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智能合约是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独立执行的，这样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10000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个矿工就会分别向小米系统发送价格查询请求，不仅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效率低下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，还会形成巨大的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资源浪费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矿工的网络状况各不相同，造成延迟，一旦小米官方的价格正好有波动，就会导致矿工们</a:t>
            </a: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获取到的价格各不相同，无法形成共识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1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0490" y="554534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8.4.3  </a:t>
            </a:r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开发框架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3" y="1806596"/>
            <a:ext cx="5124450" cy="3590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10744" y="1565703"/>
            <a:ext cx="537556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多种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区块链可以通过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Oraclize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有效的访问互联网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，保护其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Dapp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的安全性和健壮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性，目前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Ehtereum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Bitcoin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Rootstock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Eris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四种区块链</a:t>
            </a: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用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以太坊为例子，目前采用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Solidity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的智能合约只能存取访问链内的信息，而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Oraclize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作为一个数据传送者，可以在以太坊的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DApps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 APIs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之间提供可靠连接，让基于智能合约的</a:t>
            </a:r>
            <a:r>
              <a:rPr lang="en-US" altLang="zh-CN" dirty="0" err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Dapp</a:t>
            </a:r>
            <a:r>
              <a:rPr lang="zh-CN" altLang="en-US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应用可信的地取得外部信息和数据。</a:t>
            </a:r>
          </a:p>
        </p:txBody>
      </p:sp>
    </p:spTree>
    <p:extLst>
      <p:ext uri="{BB962C8B-B14F-4D97-AF65-F5344CB8AC3E}">
        <p14:creationId xmlns:p14="http://schemas.microsoft.com/office/powerpoint/2010/main" val="24848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山东大学配色">
      <a:dk1>
        <a:srgbClr val="9B0D14"/>
      </a:dk1>
      <a:lt1>
        <a:srgbClr val="FFFFFF"/>
      </a:lt1>
      <a:dk2>
        <a:srgbClr val="9B0D14"/>
      </a:dk2>
      <a:lt2>
        <a:srgbClr val="FFFFFF"/>
      </a:lt2>
      <a:accent1>
        <a:srgbClr val="3B3B3B"/>
      </a:accent1>
      <a:accent2>
        <a:srgbClr val="5C5C5C"/>
      </a:accent2>
      <a:accent3>
        <a:srgbClr val="929292"/>
      </a:accent3>
      <a:accent4>
        <a:srgbClr val="E9E9E9"/>
      </a:accent4>
      <a:accent5>
        <a:srgbClr val="E9E9E9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14027</TotalTime>
  <Words>9315</Words>
  <Application>Microsoft Office PowerPoint</Application>
  <PresentationFormat>宽屏</PresentationFormat>
  <Paragraphs>1185</Paragraphs>
  <Slides>107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22" baseType="lpstr">
      <vt:lpstr>Arial Unicode MS</vt:lpstr>
      <vt:lpstr>Menlo</vt:lpstr>
      <vt:lpstr>等线</vt:lpstr>
      <vt:lpstr>等线 Light</vt:lpstr>
      <vt:lpstr>华文宋体</vt:lpstr>
      <vt:lpstr>华文中宋</vt:lpstr>
      <vt:lpstr>宋体</vt:lpstr>
      <vt:lpstr>微软雅黑</vt:lpstr>
      <vt:lpstr>幼圆</vt:lpstr>
      <vt:lpstr>Agency FB</vt:lpstr>
      <vt:lpstr>Arial</vt:lpstr>
      <vt:lpstr>Courier New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王焕杨</dc:creator>
  <cp:lastModifiedBy>cheche</cp:lastModifiedBy>
  <cp:revision>412</cp:revision>
  <dcterms:created xsi:type="dcterms:W3CDTF">2018-04-09T07:37:29Z</dcterms:created>
  <dcterms:modified xsi:type="dcterms:W3CDTF">2019-02-27T15:43:30Z</dcterms:modified>
</cp:coreProperties>
</file>